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57" r:id="rId3"/>
    <p:sldId id="275" r:id="rId4"/>
    <p:sldId id="258" r:id="rId5"/>
    <p:sldId id="259" r:id="rId6"/>
    <p:sldId id="267" r:id="rId7"/>
    <p:sldId id="272" r:id="rId8"/>
    <p:sldId id="269" r:id="rId9"/>
    <p:sldId id="273" r:id="rId10"/>
    <p:sldId id="261" r:id="rId11"/>
    <p:sldId id="262" r:id="rId12"/>
    <p:sldId id="263" r:id="rId13"/>
    <p:sldId id="270" r:id="rId14"/>
    <p:sldId id="271" r:id="rId15"/>
    <p:sldId id="264" r:id="rId16"/>
    <p:sldId id="265" r:id="rId17"/>
    <p:sldId id="266"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35"/>
    <p:restoredTop sz="70442"/>
  </p:normalViewPr>
  <p:slideViewPr>
    <p:cSldViewPr snapToGrid="0" snapToObjects="1">
      <p:cViewPr varScale="1">
        <p:scale>
          <a:sx n="87" d="100"/>
          <a:sy n="87" d="100"/>
        </p:scale>
        <p:origin x="1792" y="184"/>
      </p:cViewPr>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5" d="100"/>
          <a:sy n="95"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png>
</file>

<file path=ppt/media/image19.tiff>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9.tiff>
</file>

<file path=ppt/media/image3.gif>
</file>

<file path=ppt/media/image30.tiff>
</file>

<file path=ppt/media/image31.png>
</file>

<file path=ppt/media/image32.png>
</file>

<file path=ppt/media/image33.svg>
</file>

<file path=ppt/media/image34.tiff>
</file>

<file path=ppt/media/image4.tiff>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6907A908-3DE9-B148-A093-714D82589507}" type="datetimeFigureOut">
              <a:rPr lang="en-US" smtClean="0"/>
              <a:t>10/16/18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D417D-FA80-0943-A400-647E13098B7E}" type="slidenum">
              <a:rPr lang="en-US" smtClean="0"/>
              <a:t>‹#›</a:t>
            </a:fld>
            <a:endParaRPr lang="en-US"/>
          </a:p>
        </p:txBody>
      </p:sp>
    </p:spTree>
    <p:extLst>
      <p:ext uri="{BB962C8B-B14F-4D97-AF65-F5344CB8AC3E}">
        <p14:creationId xmlns:p14="http://schemas.microsoft.com/office/powerpoint/2010/main" val="3790292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Shannon Joslin, I’m a PhD student in the Genomic Variation Lab at UC Davis. Today I’m going to be talking to you about estimating the effective population size of Delta Smelt, specifically using next generation sequencing technologies. But before I jump into the technical details </a:t>
            </a:r>
          </a:p>
        </p:txBody>
      </p:sp>
      <p:sp>
        <p:nvSpPr>
          <p:cNvPr id="4" name="Slide Number Placeholder 3"/>
          <p:cNvSpPr>
            <a:spLocks noGrp="1"/>
          </p:cNvSpPr>
          <p:nvPr>
            <p:ph type="sldNum" sz="quarter" idx="5"/>
          </p:nvPr>
        </p:nvSpPr>
        <p:spPr/>
        <p:txBody>
          <a:bodyPr/>
          <a:lstStyle/>
          <a:p>
            <a:fld id="{7C1D417D-FA80-0943-A400-647E13098B7E}" type="slidenum">
              <a:rPr lang="en-US" smtClean="0"/>
              <a:t>1</a:t>
            </a:fld>
            <a:endParaRPr lang="en-US"/>
          </a:p>
        </p:txBody>
      </p:sp>
    </p:spTree>
    <p:extLst>
      <p:ext uri="{BB962C8B-B14F-4D97-AF65-F5344CB8AC3E}">
        <p14:creationId xmlns:p14="http://schemas.microsoft.com/office/powerpoint/2010/main" val="209361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get into the details of estimating Ne let me warn you that this is just a parameter. </a:t>
            </a:r>
          </a:p>
          <a:p>
            <a:r>
              <a:rPr lang="en-US" dirty="0"/>
              <a:t>It is not a census size. Oftentimes Ne is much much smaller than the census size. However, this can change when populations are in flux especially when they are rapidly decreasing</a:t>
            </a:r>
          </a:p>
          <a:p>
            <a:r>
              <a:rPr lang="en-US" dirty="0"/>
              <a:t>Additionally, the effective population size doesn’t tell you why a population is declining. </a:t>
            </a:r>
          </a:p>
          <a:p>
            <a:r>
              <a:rPr lang="en-US" dirty="0"/>
              <a:t>And the age old saying “garbage in gets garbage out”, so estimates of the effective population size are affected by not only by the number of polymorphic loci you put in, the frequency at which the alleles exist within a population and the samples size. If any of these are skewed it will throw off the accuracy of any and all following analyses.</a:t>
            </a:r>
          </a:p>
        </p:txBody>
      </p:sp>
      <p:sp>
        <p:nvSpPr>
          <p:cNvPr id="4" name="Slide Number Placeholder 3"/>
          <p:cNvSpPr>
            <a:spLocks noGrp="1"/>
          </p:cNvSpPr>
          <p:nvPr>
            <p:ph type="sldNum" sz="quarter" idx="5"/>
          </p:nvPr>
        </p:nvSpPr>
        <p:spPr/>
        <p:txBody>
          <a:bodyPr/>
          <a:lstStyle/>
          <a:p>
            <a:fld id="{7C1D417D-FA80-0943-A400-647E13098B7E}" type="slidenum">
              <a:rPr lang="en-US" smtClean="0"/>
              <a:t>10</a:t>
            </a:fld>
            <a:endParaRPr lang="en-US"/>
          </a:p>
        </p:txBody>
      </p:sp>
    </p:spTree>
    <p:extLst>
      <p:ext uri="{BB962C8B-B14F-4D97-AF65-F5344CB8AC3E}">
        <p14:creationId xmlns:p14="http://schemas.microsoft.com/office/powerpoint/2010/main" val="11466160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estimates of effective population size in Delta Smelt have shown variable results. Fisch et al used 15 microsatellites and eight generations to estimate the effective population size of delta smelt and found that the effective population size was indeed decreasing from 2003 to 2009. However, Finger et al in 2018 used updated techniques and found that the effective population size of Delta Smelt couldn’t be accurately estimated from 2011 to 2014 when they used 12 microsatellites across 4 generations. This could be due to a number of reasons: the effective population size could indeed be exceedingly large or it could result from an insufficient amount of input of data for these fish.</a:t>
            </a:r>
          </a:p>
        </p:txBody>
      </p:sp>
      <p:sp>
        <p:nvSpPr>
          <p:cNvPr id="4" name="Slide Number Placeholder 3"/>
          <p:cNvSpPr>
            <a:spLocks noGrp="1"/>
          </p:cNvSpPr>
          <p:nvPr>
            <p:ph type="sldNum" sz="quarter" idx="5"/>
          </p:nvPr>
        </p:nvSpPr>
        <p:spPr/>
        <p:txBody>
          <a:bodyPr/>
          <a:lstStyle/>
          <a:p>
            <a:fld id="{7C1D417D-FA80-0943-A400-647E13098B7E}" type="slidenum">
              <a:rPr lang="en-US" smtClean="0"/>
              <a:t>11</a:t>
            </a:fld>
            <a:endParaRPr lang="en-US"/>
          </a:p>
        </p:txBody>
      </p:sp>
    </p:spTree>
    <p:extLst>
      <p:ext uri="{BB962C8B-B14F-4D97-AF65-F5344CB8AC3E}">
        <p14:creationId xmlns:p14="http://schemas.microsoft.com/office/powerpoint/2010/main" val="1434700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by Lew et al found that the Delta Smelt genome has 26 distinct linkage groups. The previous methods’ microsatellite work surveys roughly once every other linkage group, so by using these methods we may be failing to gather informative loci that will allow estimates of the effective population size of delta smelt to be more accurate and precise. </a:t>
            </a:r>
          </a:p>
          <a:p>
            <a:r>
              <a:rPr lang="en-US" dirty="0"/>
              <a:t>My work harnesses the massive amount of data captured from next generation sequencing methods. Restriction site associated sequencing captures hundreds of thousands of locations throughout the genome––providing many, many more informative loci and surveying each linkage group throughout the genome multiple hundreds of times.  </a:t>
            </a:r>
          </a:p>
        </p:txBody>
      </p:sp>
      <p:sp>
        <p:nvSpPr>
          <p:cNvPr id="4" name="Slide Number Placeholder 3"/>
          <p:cNvSpPr>
            <a:spLocks noGrp="1"/>
          </p:cNvSpPr>
          <p:nvPr>
            <p:ph type="sldNum" sz="quarter" idx="5"/>
          </p:nvPr>
        </p:nvSpPr>
        <p:spPr/>
        <p:txBody>
          <a:bodyPr/>
          <a:lstStyle/>
          <a:p>
            <a:fld id="{7C1D417D-FA80-0943-A400-647E13098B7E}" type="slidenum">
              <a:rPr lang="en-US" smtClean="0"/>
              <a:t>12</a:t>
            </a:fld>
            <a:endParaRPr lang="en-US"/>
          </a:p>
        </p:txBody>
      </p:sp>
    </p:spTree>
    <p:extLst>
      <p:ext uri="{BB962C8B-B14F-4D97-AF65-F5344CB8AC3E}">
        <p14:creationId xmlns:p14="http://schemas.microsoft.com/office/powerpoint/2010/main" val="462018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Additionally, another way we are increasing the accuracy and precision of estimating the effective population size of delta smelt is though increasing the number of individuals and generations we are using in our estimates. We’ve sequenced over 2,400 fish spanning 24 generations, identifying hundreds of thousands of loci throughout the genome.</a:t>
            </a:r>
          </a:p>
        </p:txBody>
      </p:sp>
      <p:sp>
        <p:nvSpPr>
          <p:cNvPr id="4" name="Slide Number Placeholder 3"/>
          <p:cNvSpPr>
            <a:spLocks noGrp="1"/>
          </p:cNvSpPr>
          <p:nvPr>
            <p:ph type="sldNum" sz="quarter" idx="5"/>
          </p:nvPr>
        </p:nvSpPr>
        <p:spPr/>
        <p:txBody>
          <a:bodyPr/>
          <a:lstStyle/>
          <a:p>
            <a:fld id="{7C1D417D-FA80-0943-A400-647E13098B7E}" type="slidenum">
              <a:rPr lang="en-US" smtClean="0"/>
              <a:t>13</a:t>
            </a:fld>
            <a:endParaRPr lang="en-US"/>
          </a:p>
        </p:txBody>
      </p:sp>
    </p:spTree>
    <p:extLst>
      <p:ext uri="{BB962C8B-B14F-4D97-AF65-F5344CB8AC3E}">
        <p14:creationId xmlns:p14="http://schemas.microsoft.com/office/powerpoint/2010/main" val="2036995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a slight decrease in variation through a principle component analysis with more recent years having less genomic variation than older years. You can see a broader distribution of the first and second principle components in the samples from the 90s versus a shrinking or tightening of the clusters of the years in the twenty-tens. </a:t>
            </a:r>
          </a:p>
        </p:txBody>
      </p:sp>
      <p:sp>
        <p:nvSpPr>
          <p:cNvPr id="4" name="Slide Number Placeholder 3"/>
          <p:cNvSpPr>
            <a:spLocks noGrp="1"/>
          </p:cNvSpPr>
          <p:nvPr>
            <p:ph type="sldNum" sz="quarter" idx="5"/>
          </p:nvPr>
        </p:nvSpPr>
        <p:spPr/>
        <p:txBody>
          <a:bodyPr/>
          <a:lstStyle/>
          <a:p>
            <a:fld id="{7C1D417D-FA80-0943-A400-647E13098B7E}" type="slidenum">
              <a:rPr lang="en-US" smtClean="0"/>
              <a:t>14</a:t>
            </a:fld>
            <a:endParaRPr lang="en-US"/>
          </a:p>
        </p:txBody>
      </p:sp>
    </p:spTree>
    <p:extLst>
      <p:ext uri="{BB962C8B-B14F-4D97-AF65-F5344CB8AC3E}">
        <p14:creationId xmlns:p14="http://schemas.microsoft.com/office/powerpoint/2010/main" val="23014899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note before I present this figure I will say this is preliminary and we still have some analyses to run on these data. But when we estimate the long-term effective population size of Delta Smelt we see an overall decrease from 1995 to 2016. Both Watterson’s theta and theta pi are systemically decreasing over the twenty 21 generations we estimated the effective population size for. Years 1999, 2000 and 2010 all have sample sizes that are much smaller than the rest of the time points. As I mentioned before this can skew estimations. However, the long-term effective population size for each year were independently estimated. So, what I’d like you to focus on is the overall decrease of the effective population size in delta smelt. Specifically in 2015 and 2016––the years Jim Hobbs mentioned were particularly hot and unfavorable––where both estimates appreciably drop off.</a:t>
            </a:r>
          </a:p>
        </p:txBody>
      </p:sp>
      <p:sp>
        <p:nvSpPr>
          <p:cNvPr id="4" name="Slide Number Placeholder 3"/>
          <p:cNvSpPr>
            <a:spLocks noGrp="1"/>
          </p:cNvSpPr>
          <p:nvPr>
            <p:ph type="sldNum" sz="quarter" idx="5"/>
          </p:nvPr>
        </p:nvSpPr>
        <p:spPr/>
        <p:txBody>
          <a:bodyPr/>
          <a:lstStyle/>
          <a:p>
            <a:fld id="{7C1D417D-FA80-0943-A400-647E13098B7E}" type="slidenum">
              <a:rPr lang="en-US" smtClean="0"/>
              <a:t>15</a:t>
            </a:fld>
            <a:endParaRPr lang="en-US"/>
          </a:p>
        </p:txBody>
      </p:sp>
    </p:spTree>
    <p:extLst>
      <p:ext uri="{BB962C8B-B14F-4D97-AF65-F5344CB8AC3E}">
        <p14:creationId xmlns:p14="http://schemas.microsoft.com/office/powerpoint/2010/main" val="2663532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where do we go in the future? We will certainly be looking into the outlying years, and will be estimating contemporary Ne across all years. We will be sequencing the Delta Smelt genome in order to improve bioinformatic analyses, investigate selection, domestication and obtain the most precise and accurate estimation of the effective population size of delta smelt possible. Additionally, what we are not currently doing but I encourage others to think and I’d love to chat about is incorporating these kinds of data into genetic models for delta smelt. </a:t>
            </a:r>
          </a:p>
        </p:txBody>
      </p:sp>
      <p:sp>
        <p:nvSpPr>
          <p:cNvPr id="4" name="Slide Number Placeholder 3"/>
          <p:cNvSpPr>
            <a:spLocks noGrp="1"/>
          </p:cNvSpPr>
          <p:nvPr>
            <p:ph type="sldNum" sz="quarter" idx="5"/>
          </p:nvPr>
        </p:nvSpPr>
        <p:spPr/>
        <p:txBody>
          <a:bodyPr/>
          <a:lstStyle/>
          <a:p>
            <a:fld id="{7C1D417D-FA80-0943-A400-647E13098B7E}" type="slidenum">
              <a:rPr lang="en-US" smtClean="0"/>
              <a:t>16</a:t>
            </a:fld>
            <a:endParaRPr lang="en-US"/>
          </a:p>
        </p:txBody>
      </p:sp>
    </p:spTree>
    <p:extLst>
      <p:ext uri="{BB962C8B-B14F-4D97-AF65-F5344CB8AC3E}">
        <p14:creationId xmlns:p14="http://schemas.microsoft.com/office/powerpoint/2010/main" val="1501323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 that I would like to thank my labs and my funding sources and everyone who contributed to this ongoing work.</a:t>
            </a:r>
          </a:p>
        </p:txBody>
      </p:sp>
      <p:sp>
        <p:nvSpPr>
          <p:cNvPr id="4" name="Slide Number Placeholder 3"/>
          <p:cNvSpPr>
            <a:spLocks noGrp="1"/>
          </p:cNvSpPr>
          <p:nvPr>
            <p:ph type="sldNum" sz="quarter" idx="5"/>
          </p:nvPr>
        </p:nvSpPr>
        <p:spPr/>
        <p:txBody>
          <a:bodyPr/>
          <a:lstStyle/>
          <a:p>
            <a:fld id="{7C1D417D-FA80-0943-A400-647E13098B7E}" type="slidenum">
              <a:rPr lang="en-US" smtClean="0"/>
              <a:t>17</a:t>
            </a:fld>
            <a:endParaRPr lang="en-US"/>
          </a:p>
        </p:txBody>
      </p:sp>
    </p:spTree>
    <p:extLst>
      <p:ext uri="{BB962C8B-B14F-4D97-AF65-F5344CB8AC3E}">
        <p14:creationId xmlns:p14="http://schemas.microsoft.com/office/powerpoint/2010/main" val="4280836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run through a very brief history of Delta Smelt, as I’m positive many of you in this room already know. </a:t>
            </a:r>
          </a:p>
          <a:p>
            <a:r>
              <a:rPr lang="en-US" dirty="0"/>
              <a:t>Delta Smelt are a small, slender, translucent </a:t>
            </a:r>
            <a:r>
              <a:rPr lang="en-US" dirty="0" err="1"/>
              <a:t>Osmerid</a:t>
            </a:r>
            <a:r>
              <a:rPr lang="en-US" dirty="0"/>
              <a:t> that range from about 5-7cm long (that’s about the size of your finger if you’re 5’2” like myself and many people in my lab). They are an annual species, they smell like cucumbers and are endemic to the San Francisco Estuary where they were once abundant. However, their population has been declining since the 1970s and they were federally listed as threatened under the endanger species act  in 1993. We maintain a captive population at the Fish Conservation and Culture Laboratory in Discovery Bay. And their effective population size has been estimated  since 2003.</a:t>
            </a:r>
          </a:p>
        </p:txBody>
      </p:sp>
      <p:sp>
        <p:nvSpPr>
          <p:cNvPr id="4" name="Slide Number Placeholder 3"/>
          <p:cNvSpPr>
            <a:spLocks noGrp="1"/>
          </p:cNvSpPr>
          <p:nvPr>
            <p:ph type="sldNum" sz="quarter" idx="5"/>
          </p:nvPr>
        </p:nvSpPr>
        <p:spPr/>
        <p:txBody>
          <a:bodyPr/>
          <a:lstStyle/>
          <a:p>
            <a:fld id="{7C1D417D-FA80-0943-A400-647E13098B7E}" type="slidenum">
              <a:rPr lang="en-US" smtClean="0"/>
              <a:t>2</a:t>
            </a:fld>
            <a:endParaRPr lang="en-US"/>
          </a:p>
        </p:txBody>
      </p:sp>
    </p:spTree>
    <p:extLst>
      <p:ext uri="{BB962C8B-B14F-4D97-AF65-F5344CB8AC3E}">
        <p14:creationId xmlns:p14="http://schemas.microsoft.com/office/powerpoint/2010/main" val="981826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I’m giving a talk on the effective population size of Delta Smelt and a logical question you might ask what is this effective population size? Well, the effective population size of a species is the size of an ideal population which genetic drift occurs at the same rate as that in an actual population. Which may lead you to ask the question “what is genetic drift?” And I can tell you genetic drift is the random variation in the relative frequency of alleles in a population. In each generation by random chance particular alleles may rise or fall in frequency. The same way we may flip heads four out of five times in a random coin flip and 2 out of five times the next. So why should we estimate the effective population size of a species? Specifically an endangered species? Well, the effective population size of a species can give us insights into how uniform a population’s genetic diversity is which can help inform present and future monitoring and management efforts as well as better understand conservation and management efforts of the past.</a:t>
            </a:r>
          </a:p>
        </p:txBody>
      </p:sp>
      <p:sp>
        <p:nvSpPr>
          <p:cNvPr id="4" name="Slide Number Placeholder 3"/>
          <p:cNvSpPr>
            <a:spLocks noGrp="1"/>
          </p:cNvSpPr>
          <p:nvPr>
            <p:ph type="sldNum" sz="quarter" idx="5"/>
          </p:nvPr>
        </p:nvSpPr>
        <p:spPr/>
        <p:txBody>
          <a:bodyPr/>
          <a:lstStyle/>
          <a:p>
            <a:fld id="{7C1D417D-FA80-0943-A400-647E13098B7E}" type="slidenum">
              <a:rPr lang="en-US" smtClean="0"/>
              <a:t>3</a:t>
            </a:fld>
            <a:endParaRPr lang="en-US"/>
          </a:p>
        </p:txBody>
      </p:sp>
    </p:spTree>
    <p:extLst>
      <p:ext uri="{BB962C8B-B14F-4D97-AF65-F5344CB8AC3E}">
        <p14:creationId xmlns:p14="http://schemas.microsoft.com/office/powerpoint/2010/main" val="3697528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Genetic diversity can be defined as the amount of genetic variation within and among individuals of the the same species. So how different is my genome to yours? It depends on not only the number of alleles present within a species but also the frequency at which they exist. </a:t>
            </a:r>
            <a:r>
              <a:rPr lang="en-US" dirty="0" err="1"/>
              <a:t>Novembre</a:t>
            </a:r>
            <a:r>
              <a:rPr lang="en-US" dirty="0"/>
              <a:t> et al. show how we can look at genetic variation to observe population level differences in genomic sequences of humans throughout Europe. We see clusters of individuals that non-randomly mate (that is individuals belonging to one country who are more likely to partner up) clustering closer together in this principle component analysis. It gives us a slight insight to the history of and the passing of specific alleles in those populations. </a:t>
            </a:r>
          </a:p>
        </p:txBody>
      </p:sp>
      <p:sp>
        <p:nvSpPr>
          <p:cNvPr id="4" name="Slide Number Placeholder 3"/>
          <p:cNvSpPr>
            <a:spLocks noGrp="1"/>
          </p:cNvSpPr>
          <p:nvPr>
            <p:ph type="sldNum" sz="quarter" idx="5"/>
          </p:nvPr>
        </p:nvSpPr>
        <p:spPr/>
        <p:txBody>
          <a:bodyPr/>
          <a:lstStyle/>
          <a:p>
            <a:fld id="{7C1D417D-FA80-0943-A400-647E13098B7E}" type="slidenum">
              <a:rPr lang="en-US" smtClean="0"/>
              <a:t>4</a:t>
            </a:fld>
            <a:endParaRPr lang="en-US"/>
          </a:p>
        </p:txBody>
      </p:sp>
    </p:spTree>
    <p:extLst>
      <p:ext uri="{BB962C8B-B14F-4D97-AF65-F5344CB8AC3E}">
        <p14:creationId xmlns:p14="http://schemas.microsoft.com/office/powerpoint/2010/main" val="931316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is genetic diversity important in a conservation perspective? Genetic diversity is thought to be the raw component for which natural selection acts upon. So a larger degree of variation allows for a wider range of adaptive potential in a given species. This may allow adaptation to increasingly variable climates. Additionally, we can incorporate these data into models of adaptive potential for a given species.</a:t>
            </a:r>
          </a:p>
          <a:p>
            <a:r>
              <a:rPr lang="en-US" dirty="0"/>
              <a:t>For the case of Yellow Warblers in North America Bay et al looked at the association of genetic variation and environmental factors to identify areas of “genomic vulnerability” where populations of Yellow Warblers may not be as readily able to respond to climate change. That is subpopulations don’t have enough standing variation to respond to an increasingly variable climate. Figure A shows the warblers’  genomic vulnerability to future climate change with red areas being the most vulnerable and Figure B shows the population size trends where red denotes a decreasing population. If we overlay these figures we can get a good sense of which populations may be the most crucial to focus current conservation efforts. Thus, identifying areas more vulnerable of being lost can hone in on where to direct conservation and management efforts.</a:t>
            </a:r>
          </a:p>
        </p:txBody>
      </p:sp>
      <p:sp>
        <p:nvSpPr>
          <p:cNvPr id="4" name="Slide Number Placeholder 3"/>
          <p:cNvSpPr>
            <a:spLocks noGrp="1"/>
          </p:cNvSpPr>
          <p:nvPr>
            <p:ph type="sldNum" sz="quarter" idx="5"/>
          </p:nvPr>
        </p:nvSpPr>
        <p:spPr/>
        <p:txBody>
          <a:bodyPr/>
          <a:lstStyle/>
          <a:p>
            <a:fld id="{7C1D417D-FA80-0943-A400-647E13098B7E}" type="slidenum">
              <a:rPr lang="en-US" smtClean="0"/>
              <a:t>5</a:t>
            </a:fld>
            <a:endParaRPr lang="en-US"/>
          </a:p>
        </p:txBody>
      </p:sp>
    </p:spTree>
    <p:extLst>
      <p:ext uri="{BB962C8B-B14F-4D97-AF65-F5344CB8AC3E}">
        <p14:creationId xmlns:p14="http://schemas.microsoft.com/office/powerpoint/2010/main" val="2955454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what can affect the genetic diversity of a species? We see that it exists, we see that it can be useful but how does it come about in the first place?</a:t>
            </a:r>
          </a:p>
          <a:p>
            <a:r>
              <a:rPr lang="en-US" dirty="0"/>
              <a:t>Boons to genetic diversity include mutation and gene flow. Mutation occurs within all offspring every generation and gene flow can occur when individuals from a different species or outside population mate with individuals of our focus species. These both add genetic variation where alleles can drift up in frequency throughout the species as a population.</a:t>
            </a:r>
          </a:p>
          <a:p>
            <a:r>
              <a:rPr lang="en-US" dirty="0"/>
              <a:t>Busts to genetic diversity include nonrandom mating, skewed sex ratios, inbreeding and small population. In the figure on the right </a:t>
            </a:r>
            <a:r>
              <a:rPr lang="en-US" dirty="0" err="1"/>
              <a:t>Schou</a:t>
            </a:r>
            <a:r>
              <a:rPr lang="en-US" dirty="0"/>
              <a:t> and </a:t>
            </a:r>
            <a:r>
              <a:rPr lang="en-US" dirty="0" err="1"/>
              <a:t>Bechsgaard</a:t>
            </a:r>
            <a:r>
              <a:rPr lang="en-US" dirty="0"/>
              <a:t> observed a drastic difference in the loss of genetic diversity in different population sizes of Drosophila where smaller populations lost genetic diversity more quickly than larger populations. You can see the larger population of 500 individuals lost genetic diversity at a slower rate than the pink population of 10 individuals. This occurs through the random fixation of alleles throughout the genome being more probable when the gene pool is smaller.</a:t>
            </a:r>
          </a:p>
          <a:p>
            <a:r>
              <a:rPr lang="en-US" dirty="0"/>
              <a:t>If you think about sampling a bag full of marbles of different colors (with replacement) you’re much more likely to sample the same color twice if there are only a few marbles versus a backpack full of marbles. The same thing goes for sampling alleles in a population. We can use these probabilities to our advantage when thinking about genetic diversity.</a:t>
            </a:r>
          </a:p>
        </p:txBody>
      </p:sp>
      <p:sp>
        <p:nvSpPr>
          <p:cNvPr id="4" name="Slide Number Placeholder 3"/>
          <p:cNvSpPr>
            <a:spLocks noGrp="1"/>
          </p:cNvSpPr>
          <p:nvPr>
            <p:ph type="sldNum" sz="quarter" idx="5"/>
          </p:nvPr>
        </p:nvSpPr>
        <p:spPr/>
        <p:txBody>
          <a:bodyPr/>
          <a:lstStyle/>
          <a:p>
            <a:fld id="{7C1D417D-FA80-0943-A400-647E13098B7E}" type="slidenum">
              <a:rPr lang="en-US" smtClean="0"/>
              <a:t>6</a:t>
            </a:fld>
            <a:endParaRPr lang="en-US"/>
          </a:p>
        </p:txBody>
      </p:sp>
    </p:spTree>
    <p:extLst>
      <p:ext uri="{BB962C8B-B14F-4D97-AF65-F5344CB8AC3E}">
        <p14:creationId xmlns:p14="http://schemas.microsoft.com/office/powerpoint/2010/main" val="288758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ways to measure genetic diversity that are all important for capturing a better understanding of a species’ genetic health. For the purpose of this talk we are interested in estimating the effective population size through the equation ( and I promise this is the only equation in my talk because my advisor has your back and I’ve deleted all the fun stuff. So, I’ll walk you through it!) We estimated the effective population size through the equation: Theta, that is the genetic diversity equals 4 times the effective population size (Ne) times the scaled per generation per base mutation rate (mew). Is everyone still with me? Okay we’ve made it through the equation.</a:t>
            </a:r>
          </a:p>
          <a:p>
            <a:r>
              <a:rPr lang="en-US" dirty="0"/>
              <a:t> We looked at two different measures of theta. The first is Watterson’s theta, which looks at the number of segregating (or variable) sites throughout an individuals genome. We would expect to see more variable sites by sampling more individuals &amp; Watterson’s theta takes this into consideration by correcting for sample size.</a:t>
            </a:r>
          </a:p>
          <a:p>
            <a:r>
              <a:rPr lang="en-US" dirty="0"/>
              <a:t> The second theta estimator we looked into is theta pi or the average pairwise nucleotide diversity between two sequences. Here we have two different gene copies (this one up top with two mutations and the one on the bottom with three mutations) and we compare the average number of differences between these two sequences. We can use these statistics to estimate the effective population size of Delta Smelt by rearranging the above equation. Which you can do on your programs if you’re so inclined.</a:t>
            </a:r>
          </a:p>
        </p:txBody>
      </p:sp>
      <p:sp>
        <p:nvSpPr>
          <p:cNvPr id="4" name="Slide Number Placeholder 3"/>
          <p:cNvSpPr>
            <a:spLocks noGrp="1"/>
          </p:cNvSpPr>
          <p:nvPr>
            <p:ph type="sldNum" sz="quarter" idx="5"/>
          </p:nvPr>
        </p:nvSpPr>
        <p:spPr/>
        <p:txBody>
          <a:bodyPr/>
          <a:lstStyle/>
          <a:p>
            <a:fld id="{7C1D417D-FA80-0943-A400-647E13098B7E}" type="slidenum">
              <a:rPr lang="en-US" smtClean="0"/>
              <a:t>7</a:t>
            </a:fld>
            <a:endParaRPr lang="en-US"/>
          </a:p>
        </p:txBody>
      </p:sp>
    </p:spTree>
    <p:extLst>
      <p:ext uri="{BB962C8B-B14F-4D97-AF65-F5344CB8AC3E}">
        <p14:creationId xmlns:p14="http://schemas.microsoft.com/office/powerpoint/2010/main" val="367247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gain a more intuitive understanding of what the effective population size of a species is here we have a plot of alleles through time. You can see on the left, in the past, the population is all black alleles––that is there’s no genetic variation at this allele. In time we can see outside green and blue populations or species mating with our species of interest introducing new alleles through gene flow. </a:t>
            </a:r>
          </a:p>
          <a:p>
            <a:r>
              <a:rPr lang="en-US" dirty="0"/>
              <a:t>Additionally or we can see that mutation can also increase variation in a species where the spontaneous mutation of black into yellow seen here leaves the population with many yellow alleles in the present day. </a:t>
            </a:r>
          </a:p>
          <a:p>
            <a:r>
              <a:rPr lang="en-US" dirty="0"/>
              <a:t>Alleles introduced through gene flow and mutation may slowly and randomly rise in frequency through genetic drift. We can see both yellow, green blue and many more colored alleles in the present day, on the right, due to these processes acting to create genetic diversity by adding new alleles to the population through time.</a:t>
            </a:r>
          </a:p>
        </p:txBody>
      </p:sp>
      <p:sp>
        <p:nvSpPr>
          <p:cNvPr id="4" name="Slide Number Placeholder 3"/>
          <p:cNvSpPr>
            <a:spLocks noGrp="1"/>
          </p:cNvSpPr>
          <p:nvPr>
            <p:ph type="sldNum" sz="quarter" idx="5"/>
          </p:nvPr>
        </p:nvSpPr>
        <p:spPr/>
        <p:txBody>
          <a:bodyPr/>
          <a:lstStyle/>
          <a:p>
            <a:fld id="{7C1D417D-FA80-0943-A400-647E13098B7E}" type="slidenum">
              <a:rPr lang="en-US" smtClean="0"/>
              <a:t>8</a:t>
            </a:fld>
            <a:endParaRPr lang="en-US"/>
          </a:p>
        </p:txBody>
      </p:sp>
    </p:spTree>
    <p:extLst>
      <p:ext uri="{BB962C8B-B14F-4D97-AF65-F5344CB8AC3E}">
        <p14:creationId xmlns:p14="http://schemas.microsoft.com/office/powerpoint/2010/main" val="89386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for every good there is an equal and opposite bad. Demographic processes can act to decrease genetic diversity through time. Here we have a diverse initial population that goes through two fairly significant bottlenecks. These vast reductions in population size decrease the number of different alleles in the following generations. By the second bottleneck there is no genetic variation at this location in the genome.</a:t>
            </a:r>
          </a:p>
        </p:txBody>
      </p:sp>
      <p:sp>
        <p:nvSpPr>
          <p:cNvPr id="4" name="Slide Number Placeholder 3"/>
          <p:cNvSpPr>
            <a:spLocks noGrp="1"/>
          </p:cNvSpPr>
          <p:nvPr>
            <p:ph type="sldNum" sz="quarter" idx="5"/>
          </p:nvPr>
        </p:nvSpPr>
        <p:spPr/>
        <p:txBody>
          <a:bodyPr/>
          <a:lstStyle/>
          <a:p>
            <a:fld id="{7C1D417D-FA80-0943-A400-647E13098B7E}" type="slidenum">
              <a:rPr lang="en-US" smtClean="0"/>
              <a:t>9</a:t>
            </a:fld>
            <a:endParaRPr lang="en-US"/>
          </a:p>
        </p:txBody>
      </p:sp>
    </p:spTree>
    <p:extLst>
      <p:ext uri="{BB962C8B-B14F-4D97-AF65-F5344CB8AC3E}">
        <p14:creationId xmlns:p14="http://schemas.microsoft.com/office/powerpoint/2010/main" val="660429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EBD1FA-869D-5243-8388-0EEE08DAEAF6}" type="datetimeFigureOut">
              <a:rPr lang="en-US" smtClean="0"/>
              <a:t>10/16/18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3014599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BD1FA-869D-5243-8388-0EEE08DAEAF6}" type="datetimeFigureOut">
              <a:rPr lang="en-US" smtClean="0"/>
              <a:t>10/16/18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1591851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BD1FA-869D-5243-8388-0EEE08DAEAF6}" type="datetimeFigureOut">
              <a:rPr lang="en-US" smtClean="0"/>
              <a:t>10/16/18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902454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EBD1FA-869D-5243-8388-0EEE08DAEAF6}" type="datetimeFigureOut">
              <a:rPr lang="en-US" smtClean="0"/>
              <a:t>10/16/18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4137766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0EBD1FA-869D-5243-8388-0EEE08DAEAF6}" type="datetimeFigureOut">
              <a:rPr lang="en-US" smtClean="0"/>
              <a:t>10/16/18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1153326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EBD1FA-869D-5243-8388-0EEE08DAEAF6}" type="datetimeFigureOut">
              <a:rPr lang="en-US" smtClean="0"/>
              <a:t>10/16/18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1313251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EBD1FA-869D-5243-8388-0EEE08DAEAF6}" type="datetimeFigureOut">
              <a:rPr lang="en-US" smtClean="0"/>
              <a:t>10/16/18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2821792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EBD1FA-869D-5243-8388-0EEE08DAEAF6}" type="datetimeFigureOut">
              <a:rPr lang="en-US" smtClean="0"/>
              <a:t>10/16/18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3654534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EBD1FA-869D-5243-8388-0EEE08DAEAF6}" type="datetimeFigureOut">
              <a:rPr lang="en-US" smtClean="0"/>
              <a:t>10/16/18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2741487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0EBD1FA-869D-5243-8388-0EEE08DAEAF6}" type="datetimeFigureOut">
              <a:rPr lang="en-US" smtClean="0"/>
              <a:t>10/16/18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523081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0EBD1FA-869D-5243-8388-0EEE08DAEAF6}" type="datetimeFigureOut">
              <a:rPr lang="en-US" smtClean="0"/>
              <a:t>10/16/18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D5A387-381E-C341-9E02-D76D1D6054A4}" type="slidenum">
              <a:rPr lang="en-US" smtClean="0"/>
              <a:t>‹#›</a:t>
            </a:fld>
            <a:endParaRPr lang="en-US"/>
          </a:p>
        </p:txBody>
      </p:sp>
    </p:spTree>
    <p:extLst>
      <p:ext uri="{BB962C8B-B14F-4D97-AF65-F5344CB8AC3E}">
        <p14:creationId xmlns:p14="http://schemas.microsoft.com/office/powerpoint/2010/main" val="1019747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EBD1FA-869D-5243-8388-0EEE08DAEAF6}" type="datetimeFigureOut">
              <a:rPr lang="en-US" smtClean="0"/>
              <a:t>10/16/18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D5A387-381E-C341-9E02-D76D1D6054A4}" type="slidenum">
              <a:rPr lang="en-US" smtClean="0"/>
              <a:t>‹#›</a:t>
            </a:fld>
            <a:endParaRPr lang="en-US"/>
          </a:p>
        </p:txBody>
      </p:sp>
    </p:spTree>
    <p:extLst>
      <p:ext uri="{BB962C8B-B14F-4D97-AF65-F5344CB8AC3E}">
        <p14:creationId xmlns:p14="http://schemas.microsoft.com/office/powerpoint/2010/main" val="22061711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4.tiff"/><Relationship Id="rId3" Type="http://schemas.openxmlformats.org/officeDocument/2006/relationships/image" Target="../media/image30.tiff"/><Relationship Id="rId7" Type="http://schemas.openxmlformats.org/officeDocument/2006/relationships/image" Target="../media/image33.sv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gif"/><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9854E-01F8-F041-A880-0104CC99BF11}"/>
              </a:ext>
            </a:extLst>
          </p:cNvPr>
          <p:cNvSpPr>
            <a:spLocks noGrp="1"/>
          </p:cNvSpPr>
          <p:nvPr>
            <p:ph type="ctrTitle"/>
          </p:nvPr>
        </p:nvSpPr>
        <p:spPr>
          <a:xfrm>
            <a:off x="706120" y="2499359"/>
            <a:ext cx="7772400" cy="1627375"/>
          </a:xfrm>
        </p:spPr>
        <p:txBody>
          <a:bodyPr>
            <a:normAutofit/>
          </a:bodyPr>
          <a:lstStyle/>
          <a:p>
            <a:r>
              <a:rPr lang="en-US" sz="4800" dirty="0"/>
              <a:t>Estimating the Effective Population Size of Delta Smelt</a:t>
            </a:r>
          </a:p>
        </p:txBody>
      </p:sp>
      <p:sp>
        <p:nvSpPr>
          <p:cNvPr id="3" name="Subtitle 2">
            <a:extLst>
              <a:ext uri="{FF2B5EF4-FFF2-40B4-BE49-F238E27FC236}">
                <a16:creationId xmlns:a16="http://schemas.microsoft.com/office/drawing/2014/main" id="{744EB672-387D-2247-8054-A9BF6AA84C72}"/>
              </a:ext>
            </a:extLst>
          </p:cNvPr>
          <p:cNvSpPr>
            <a:spLocks noGrp="1"/>
          </p:cNvSpPr>
          <p:nvPr>
            <p:ph type="subTitle" idx="1"/>
          </p:nvPr>
        </p:nvSpPr>
        <p:spPr>
          <a:xfrm>
            <a:off x="1823421" y="4413899"/>
            <a:ext cx="5755342" cy="1520434"/>
          </a:xfrm>
        </p:spPr>
        <p:txBody>
          <a:bodyPr>
            <a:normAutofit/>
          </a:bodyPr>
          <a:lstStyle/>
          <a:p>
            <a:r>
              <a:rPr lang="en-US" sz="2000" b="1" dirty="0"/>
              <a:t>Shannon Joslin</a:t>
            </a:r>
            <a:r>
              <a:rPr lang="en-US" sz="2000" dirty="0"/>
              <a:t> </a:t>
            </a:r>
          </a:p>
          <a:p>
            <a:r>
              <a:rPr lang="en-US" sz="2000" dirty="0"/>
              <a:t>Ismail </a:t>
            </a:r>
            <a:r>
              <a:rPr lang="en-US" sz="2000" dirty="0" err="1"/>
              <a:t>Saglam</a:t>
            </a:r>
            <a:r>
              <a:rPr lang="en-US" sz="2000" dirty="0"/>
              <a:t>, Michael R. Miller, Alisha </a:t>
            </a:r>
            <a:r>
              <a:rPr lang="en-US" sz="2000" dirty="0" err="1"/>
              <a:t>Goodbla</a:t>
            </a:r>
            <a:r>
              <a:rPr lang="en-US" sz="2000" dirty="0"/>
              <a:t> and Amanda Finger</a:t>
            </a:r>
          </a:p>
          <a:p>
            <a:r>
              <a:rPr lang="en-US" sz="2000" dirty="0"/>
              <a:t>University of California, Davis</a:t>
            </a:r>
          </a:p>
        </p:txBody>
      </p:sp>
      <p:pic>
        <p:nvPicPr>
          <p:cNvPr id="5" name="Picture 4">
            <a:extLst>
              <a:ext uri="{FF2B5EF4-FFF2-40B4-BE49-F238E27FC236}">
                <a16:creationId xmlns:a16="http://schemas.microsoft.com/office/drawing/2014/main" id="{43431DD7-33DC-2847-946F-049177C8C3FD}"/>
              </a:ext>
            </a:extLst>
          </p:cNvPr>
          <p:cNvPicPr>
            <a:picLocks noChangeAspect="1"/>
          </p:cNvPicPr>
          <p:nvPr/>
        </p:nvPicPr>
        <p:blipFill>
          <a:blip r:embed="rId3"/>
          <a:stretch>
            <a:fillRect/>
          </a:stretch>
        </p:blipFill>
        <p:spPr>
          <a:xfrm>
            <a:off x="1823421" y="452735"/>
            <a:ext cx="5497158" cy="1960113"/>
          </a:xfrm>
          <a:prstGeom prst="rect">
            <a:avLst/>
          </a:prstGeom>
        </p:spPr>
      </p:pic>
      <p:pic>
        <p:nvPicPr>
          <p:cNvPr id="7" name="Picture 6">
            <a:extLst>
              <a:ext uri="{FF2B5EF4-FFF2-40B4-BE49-F238E27FC236}">
                <a16:creationId xmlns:a16="http://schemas.microsoft.com/office/drawing/2014/main" id="{16064EE7-C3F8-3247-BBC4-07F3AAAFD160}"/>
              </a:ext>
            </a:extLst>
          </p:cNvPr>
          <p:cNvPicPr>
            <a:picLocks noChangeAspect="1"/>
          </p:cNvPicPr>
          <p:nvPr/>
        </p:nvPicPr>
        <p:blipFill>
          <a:blip r:embed="rId4"/>
          <a:stretch>
            <a:fillRect/>
          </a:stretch>
        </p:blipFill>
        <p:spPr>
          <a:xfrm>
            <a:off x="492558" y="4771506"/>
            <a:ext cx="1284520" cy="1284520"/>
          </a:xfrm>
          <a:prstGeom prst="rect">
            <a:avLst/>
          </a:prstGeom>
        </p:spPr>
      </p:pic>
      <p:pic>
        <p:nvPicPr>
          <p:cNvPr id="8" name="Picture 7">
            <a:extLst>
              <a:ext uri="{FF2B5EF4-FFF2-40B4-BE49-F238E27FC236}">
                <a16:creationId xmlns:a16="http://schemas.microsoft.com/office/drawing/2014/main" id="{CF10CFCB-CB16-A341-9F05-12A7960B7D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48110" y="4771504"/>
            <a:ext cx="1220524" cy="1284522"/>
          </a:xfrm>
          <a:prstGeom prst="rect">
            <a:avLst/>
          </a:prstGeom>
        </p:spPr>
      </p:pic>
      <p:grpSp>
        <p:nvGrpSpPr>
          <p:cNvPr id="13" name="Group 12">
            <a:extLst>
              <a:ext uri="{FF2B5EF4-FFF2-40B4-BE49-F238E27FC236}">
                <a16:creationId xmlns:a16="http://schemas.microsoft.com/office/drawing/2014/main" id="{FD0279FE-07DB-D04F-A79C-752F094D4045}"/>
              </a:ext>
            </a:extLst>
          </p:cNvPr>
          <p:cNvGrpSpPr/>
          <p:nvPr/>
        </p:nvGrpSpPr>
        <p:grpSpPr>
          <a:xfrm>
            <a:off x="2413415" y="6272855"/>
            <a:ext cx="4622354" cy="384322"/>
            <a:chOff x="1635420" y="6345282"/>
            <a:chExt cx="4622354" cy="384322"/>
          </a:xfrm>
        </p:grpSpPr>
        <p:sp>
          <p:nvSpPr>
            <p:cNvPr id="9" name="TextBox 8">
              <a:extLst>
                <a:ext uri="{FF2B5EF4-FFF2-40B4-BE49-F238E27FC236}">
                  <a16:creationId xmlns:a16="http://schemas.microsoft.com/office/drawing/2014/main" id="{8D15F233-EA78-6442-A331-8E92EFCE1CF3}"/>
                </a:ext>
              </a:extLst>
            </p:cNvPr>
            <p:cNvSpPr txBox="1"/>
            <p:nvPr/>
          </p:nvSpPr>
          <p:spPr>
            <a:xfrm>
              <a:off x="1980140" y="6360272"/>
              <a:ext cx="1875322" cy="369332"/>
            </a:xfrm>
            <a:prstGeom prst="rect">
              <a:avLst/>
            </a:prstGeom>
            <a:noFill/>
          </p:spPr>
          <p:txBody>
            <a:bodyPr wrap="none" rtlCol="0">
              <a:spAutoFit/>
            </a:bodyPr>
            <a:lstStyle/>
            <a:p>
              <a:r>
                <a:rPr lang="en-US" dirty="0"/>
                <a:t>@</a:t>
              </a:r>
              <a:r>
                <a:rPr lang="en-US" dirty="0" err="1"/>
                <a:t>IntrprtngGnmcs</a:t>
              </a:r>
              <a:endParaRPr lang="en-US" dirty="0"/>
            </a:p>
          </p:txBody>
        </p:sp>
        <p:pic>
          <p:nvPicPr>
            <p:cNvPr id="10" name="Picture 9">
              <a:extLst>
                <a:ext uri="{FF2B5EF4-FFF2-40B4-BE49-F238E27FC236}">
                  <a16:creationId xmlns:a16="http://schemas.microsoft.com/office/drawing/2014/main" id="{75628F67-CEE4-C449-B9CE-5436F0881A52}"/>
                </a:ext>
              </a:extLst>
            </p:cNvPr>
            <p:cNvPicPr>
              <a:picLocks noChangeAspect="1"/>
            </p:cNvPicPr>
            <p:nvPr/>
          </p:nvPicPr>
          <p:blipFill>
            <a:blip r:embed="rId6"/>
            <a:stretch>
              <a:fillRect/>
            </a:stretch>
          </p:blipFill>
          <p:spPr>
            <a:xfrm>
              <a:off x="1635420" y="6349460"/>
              <a:ext cx="380144" cy="380144"/>
            </a:xfrm>
            <a:prstGeom prst="rect">
              <a:avLst/>
            </a:prstGeom>
          </p:spPr>
        </p:pic>
        <p:pic>
          <p:nvPicPr>
            <p:cNvPr id="11" name="Picture 10">
              <a:extLst>
                <a:ext uri="{FF2B5EF4-FFF2-40B4-BE49-F238E27FC236}">
                  <a16:creationId xmlns:a16="http://schemas.microsoft.com/office/drawing/2014/main" id="{1B04455B-5B28-E44C-8711-455C234E403D}"/>
                </a:ext>
              </a:extLst>
            </p:cNvPr>
            <p:cNvPicPr>
              <a:picLocks noChangeAspect="1"/>
            </p:cNvPicPr>
            <p:nvPr/>
          </p:nvPicPr>
          <p:blipFill>
            <a:blip r:embed="rId7"/>
            <a:stretch>
              <a:fillRect/>
            </a:stretch>
          </p:blipFill>
          <p:spPr>
            <a:xfrm>
              <a:off x="4466402" y="6345282"/>
              <a:ext cx="376248" cy="376248"/>
            </a:xfrm>
            <a:prstGeom prst="rect">
              <a:avLst/>
            </a:prstGeom>
          </p:spPr>
        </p:pic>
        <p:sp>
          <p:nvSpPr>
            <p:cNvPr id="12" name="TextBox 11">
              <a:extLst>
                <a:ext uri="{FF2B5EF4-FFF2-40B4-BE49-F238E27FC236}">
                  <a16:creationId xmlns:a16="http://schemas.microsoft.com/office/drawing/2014/main" id="{627679B3-7885-CC46-8EE0-14BBD8042F2E}"/>
                </a:ext>
              </a:extLst>
            </p:cNvPr>
            <p:cNvSpPr txBox="1"/>
            <p:nvPr/>
          </p:nvSpPr>
          <p:spPr>
            <a:xfrm>
              <a:off x="4782690" y="6360272"/>
              <a:ext cx="1475084" cy="369332"/>
            </a:xfrm>
            <a:prstGeom prst="rect">
              <a:avLst/>
            </a:prstGeom>
            <a:noFill/>
          </p:spPr>
          <p:txBody>
            <a:bodyPr wrap="none" rtlCol="0">
              <a:spAutoFit/>
            </a:bodyPr>
            <a:lstStyle/>
            <a:p>
              <a:r>
                <a:rPr lang="en-US" dirty="0"/>
                <a:t>@</a:t>
              </a:r>
              <a:r>
                <a:rPr lang="en-US" dirty="0" err="1"/>
                <a:t>shannonekj</a:t>
              </a:r>
              <a:endParaRPr lang="en-US" dirty="0"/>
            </a:p>
          </p:txBody>
        </p:sp>
      </p:grpSp>
    </p:spTree>
    <p:extLst>
      <p:ext uri="{BB962C8B-B14F-4D97-AF65-F5344CB8AC3E}">
        <p14:creationId xmlns:p14="http://schemas.microsoft.com/office/powerpoint/2010/main" val="8499406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EAAE3-3694-A240-A8EF-6F7313C07474}"/>
              </a:ext>
            </a:extLst>
          </p:cNvPr>
          <p:cNvSpPr>
            <a:spLocks noGrp="1"/>
          </p:cNvSpPr>
          <p:nvPr>
            <p:ph type="title"/>
          </p:nvPr>
        </p:nvSpPr>
        <p:spPr/>
        <p:txBody>
          <a:bodyPr/>
          <a:lstStyle/>
          <a:p>
            <a:pPr algn="ctr"/>
            <a:r>
              <a:rPr lang="en-US" dirty="0"/>
              <a:t>Limitations of Effective </a:t>
            </a:r>
            <a:br>
              <a:rPr lang="en-US" dirty="0"/>
            </a:br>
            <a:r>
              <a:rPr lang="en-US" dirty="0"/>
              <a:t>Population Size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CB7F85F-BF50-A344-B585-7684C01378F5}"/>
                  </a:ext>
                </a:extLst>
              </p:cNvPr>
              <p:cNvSpPr>
                <a:spLocks noGrp="1"/>
              </p:cNvSpPr>
              <p:nvPr>
                <p:ph idx="1"/>
              </p:nvPr>
            </p:nvSpPr>
            <p:spPr/>
            <p:txBody>
              <a:bodyPr/>
              <a:lstStyle/>
              <a:p>
                <a:r>
                  <a:rPr lang="en-US" dirty="0"/>
                  <a:t>Ne is one of many genetic diversity statistics</a:t>
                </a:r>
              </a:p>
              <a:p>
                <a:r>
                  <a:rPr lang="en-US" dirty="0"/>
                  <a:t>Effective population size (Ne)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Census size (N)</a:t>
                </a:r>
              </a:p>
              <a:p>
                <a:r>
                  <a:rPr lang="en-US" dirty="0"/>
                  <a:t>N</a:t>
                </a:r>
                <a:r>
                  <a:rPr lang="en-US" baseline="-25000" dirty="0"/>
                  <a:t>e</a:t>
                </a:r>
                <a:r>
                  <a:rPr lang="en-US" dirty="0"/>
                  <a:t> does not tell you </a:t>
                </a:r>
                <a:r>
                  <a:rPr lang="en-US" i="1" dirty="0"/>
                  <a:t>why</a:t>
                </a:r>
                <a:r>
                  <a:rPr lang="en-US" dirty="0"/>
                  <a:t> a population is declining</a:t>
                </a:r>
              </a:p>
              <a:p>
                <a:r>
                  <a:rPr lang="en-US" dirty="0"/>
                  <a:t>Estimates are sensitive to the data you put into it</a:t>
                </a:r>
              </a:p>
              <a:p>
                <a:pPr lvl="1"/>
                <a:r>
                  <a:rPr lang="en-US" dirty="0"/>
                  <a:t># of SNPs</a:t>
                </a:r>
              </a:p>
              <a:p>
                <a:pPr lvl="1"/>
                <a:r>
                  <a:rPr lang="en-US" dirty="0"/>
                  <a:t>MAF</a:t>
                </a:r>
              </a:p>
              <a:p>
                <a:pPr lvl="1"/>
                <a:r>
                  <a:rPr lang="en-US" dirty="0"/>
                  <a:t># of individuals</a:t>
                </a:r>
              </a:p>
            </p:txBody>
          </p:sp>
        </mc:Choice>
        <mc:Fallback xmlns="">
          <p:sp>
            <p:nvSpPr>
              <p:cNvPr id="3" name="Content Placeholder 2">
                <a:extLst>
                  <a:ext uri="{FF2B5EF4-FFF2-40B4-BE49-F238E27FC236}">
                    <a16:creationId xmlns:a16="http://schemas.microsoft.com/office/drawing/2014/main" id="{5CB7F85F-BF50-A344-B585-7684C01378F5}"/>
                  </a:ext>
                </a:extLst>
              </p:cNvPr>
              <p:cNvSpPr>
                <a:spLocks noGrp="1" noRot="1" noChangeAspect="1" noMove="1" noResize="1" noEditPoints="1" noAdjustHandles="1" noChangeArrowheads="1" noChangeShapeType="1" noTextEdit="1"/>
              </p:cNvSpPr>
              <p:nvPr>
                <p:ph idx="1"/>
              </p:nvPr>
            </p:nvSpPr>
            <p:spPr>
              <a:blipFill>
                <a:blip r:embed="rId3"/>
                <a:stretch>
                  <a:fillRect l="-1447" t="-2632"/>
                </a:stretch>
              </a:blipFill>
            </p:spPr>
            <p:txBody>
              <a:bodyPr/>
              <a:lstStyle/>
              <a:p>
                <a:r>
                  <a:rPr lang="en-US">
                    <a:noFill/>
                  </a:rPr>
                  <a:t> </a:t>
                </a:r>
              </a:p>
            </p:txBody>
          </p:sp>
        </mc:Fallback>
      </mc:AlternateContent>
    </p:spTree>
    <p:extLst>
      <p:ext uri="{BB962C8B-B14F-4D97-AF65-F5344CB8AC3E}">
        <p14:creationId xmlns:p14="http://schemas.microsoft.com/office/powerpoint/2010/main" val="1670905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22511-4163-4C47-8EDD-E330D133FEB4}"/>
              </a:ext>
            </a:extLst>
          </p:cNvPr>
          <p:cNvSpPr>
            <a:spLocks noGrp="1"/>
          </p:cNvSpPr>
          <p:nvPr>
            <p:ph type="title"/>
          </p:nvPr>
        </p:nvSpPr>
        <p:spPr/>
        <p:txBody>
          <a:bodyPr/>
          <a:lstStyle/>
          <a:p>
            <a:pPr algn="ctr"/>
            <a:r>
              <a:rPr lang="en-US" dirty="0"/>
              <a:t>Previous estimates Ne</a:t>
            </a:r>
          </a:p>
        </p:txBody>
      </p:sp>
      <p:pic>
        <p:nvPicPr>
          <p:cNvPr id="4" name="Picture 3">
            <a:extLst>
              <a:ext uri="{FF2B5EF4-FFF2-40B4-BE49-F238E27FC236}">
                <a16:creationId xmlns:a16="http://schemas.microsoft.com/office/drawing/2014/main" id="{77261E1C-4FF3-3B4A-9393-E644CAFF7F34}"/>
              </a:ext>
            </a:extLst>
          </p:cNvPr>
          <p:cNvPicPr>
            <a:picLocks noChangeAspect="1"/>
          </p:cNvPicPr>
          <p:nvPr/>
        </p:nvPicPr>
        <p:blipFill rotWithShape="1">
          <a:blip r:embed="rId3"/>
          <a:srcRect t="53387"/>
          <a:stretch/>
        </p:blipFill>
        <p:spPr>
          <a:xfrm>
            <a:off x="320960" y="2773404"/>
            <a:ext cx="4484720" cy="1948721"/>
          </a:xfrm>
          <a:prstGeom prst="rect">
            <a:avLst/>
          </a:prstGeom>
        </p:spPr>
      </p:pic>
      <p:sp>
        <p:nvSpPr>
          <p:cNvPr id="5" name="TextBox 4">
            <a:extLst>
              <a:ext uri="{FF2B5EF4-FFF2-40B4-BE49-F238E27FC236}">
                <a16:creationId xmlns:a16="http://schemas.microsoft.com/office/drawing/2014/main" id="{165F7246-0B5A-044D-B59C-3EF44A424E52}"/>
              </a:ext>
            </a:extLst>
          </p:cNvPr>
          <p:cNvSpPr txBox="1"/>
          <p:nvPr/>
        </p:nvSpPr>
        <p:spPr>
          <a:xfrm>
            <a:off x="508499" y="6055360"/>
            <a:ext cx="3014543" cy="369332"/>
          </a:xfrm>
          <a:prstGeom prst="rect">
            <a:avLst/>
          </a:prstGeom>
          <a:noFill/>
        </p:spPr>
        <p:txBody>
          <a:bodyPr wrap="none" rtlCol="0">
            <a:spAutoFit/>
          </a:bodyPr>
          <a:lstStyle/>
          <a:p>
            <a:r>
              <a:rPr lang="en-US" dirty="0"/>
              <a:t>Fisch et al. </a:t>
            </a:r>
            <a:r>
              <a:rPr lang="en-US" i="1" dirty="0" err="1"/>
              <a:t>Conserv</a:t>
            </a:r>
            <a:r>
              <a:rPr lang="en-US" i="1" dirty="0"/>
              <a:t>. Gen.</a:t>
            </a:r>
            <a:r>
              <a:rPr lang="en-US" dirty="0"/>
              <a:t> 2011</a:t>
            </a:r>
          </a:p>
        </p:txBody>
      </p:sp>
      <p:grpSp>
        <p:nvGrpSpPr>
          <p:cNvPr id="10" name="Group 9">
            <a:extLst>
              <a:ext uri="{FF2B5EF4-FFF2-40B4-BE49-F238E27FC236}">
                <a16:creationId xmlns:a16="http://schemas.microsoft.com/office/drawing/2014/main" id="{147B34A6-10C4-1A49-9BB2-2060DD89A76E}"/>
              </a:ext>
            </a:extLst>
          </p:cNvPr>
          <p:cNvGrpSpPr/>
          <p:nvPr/>
        </p:nvGrpSpPr>
        <p:grpSpPr>
          <a:xfrm>
            <a:off x="4805680" y="2071978"/>
            <a:ext cx="4266689" cy="3564161"/>
            <a:chOff x="1485900" y="2305050"/>
            <a:chExt cx="6172200" cy="5155921"/>
          </a:xfrm>
        </p:grpSpPr>
        <p:pic>
          <p:nvPicPr>
            <p:cNvPr id="8" name="Picture 7">
              <a:extLst>
                <a:ext uri="{FF2B5EF4-FFF2-40B4-BE49-F238E27FC236}">
                  <a16:creationId xmlns:a16="http://schemas.microsoft.com/office/drawing/2014/main" id="{B4167901-9DB0-9A4D-9F7D-BD75D5E92DAE}"/>
                </a:ext>
              </a:extLst>
            </p:cNvPr>
            <p:cNvPicPr>
              <a:picLocks noChangeAspect="1"/>
            </p:cNvPicPr>
            <p:nvPr/>
          </p:nvPicPr>
          <p:blipFill>
            <a:blip r:embed="rId4"/>
            <a:stretch>
              <a:fillRect/>
            </a:stretch>
          </p:blipFill>
          <p:spPr>
            <a:xfrm>
              <a:off x="1485900" y="2305050"/>
              <a:ext cx="6172200" cy="2247900"/>
            </a:xfrm>
            <a:prstGeom prst="rect">
              <a:avLst/>
            </a:prstGeom>
          </p:spPr>
        </p:pic>
        <p:pic>
          <p:nvPicPr>
            <p:cNvPr id="9" name="Picture 8">
              <a:extLst>
                <a:ext uri="{FF2B5EF4-FFF2-40B4-BE49-F238E27FC236}">
                  <a16:creationId xmlns:a16="http://schemas.microsoft.com/office/drawing/2014/main" id="{332C63FF-B9EA-0E44-A644-DF1DEFBCEE41}"/>
                </a:ext>
              </a:extLst>
            </p:cNvPr>
            <p:cNvPicPr>
              <a:picLocks noChangeAspect="1"/>
            </p:cNvPicPr>
            <p:nvPr/>
          </p:nvPicPr>
          <p:blipFill>
            <a:blip r:embed="rId5"/>
            <a:stretch>
              <a:fillRect/>
            </a:stretch>
          </p:blipFill>
          <p:spPr>
            <a:xfrm>
              <a:off x="1498600" y="5263871"/>
              <a:ext cx="6146800" cy="2197100"/>
            </a:xfrm>
            <a:prstGeom prst="rect">
              <a:avLst/>
            </a:prstGeom>
          </p:spPr>
        </p:pic>
      </p:grpSp>
      <p:sp>
        <p:nvSpPr>
          <p:cNvPr id="11" name="TextBox 10">
            <a:extLst>
              <a:ext uri="{FF2B5EF4-FFF2-40B4-BE49-F238E27FC236}">
                <a16:creationId xmlns:a16="http://schemas.microsoft.com/office/drawing/2014/main" id="{CDFEF2F5-4EBC-9542-AE62-6C1E5C17BFD3}"/>
              </a:ext>
            </a:extLst>
          </p:cNvPr>
          <p:cNvSpPr txBox="1"/>
          <p:nvPr/>
        </p:nvSpPr>
        <p:spPr>
          <a:xfrm>
            <a:off x="4805680" y="6055360"/>
            <a:ext cx="3983591" cy="369332"/>
          </a:xfrm>
          <a:prstGeom prst="rect">
            <a:avLst/>
          </a:prstGeom>
          <a:noFill/>
        </p:spPr>
        <p:txBody>
          <a:bodyPr wrap="none" rtlCol="0">
            <a:spAutoFit/>
          </a:bodyPr>
          <a:lstStyle/>
          <a:p>
            <a:r>
              <a:rPr lang="en-US" dirty="0"/>
              <a:t>Finger et al. </a:t>
            </a:r>
            <a:r>
              <a:rPr lang="en-US" i="1" dirty="0"/>
              <a:t>San Fran. Est. Wat. Sci. </a:t>
            </a:r>
            <a:r>
              <a:rPr lang="en-US" dirty="0"/>
              <a:t>2017</a:t>
            </a:r>
          </a:p>
        </p:txBody>
      </p:sp>
      <p:sp>
        <p:nvSpPr>
          <p:cNvPr id="12" name="TextBox 11">
            <a:extLst>
              <a:ext uri="{FF2B5EF4-FFF2-40B4-BE49-F238E27FC236}">
                <a16:creationId xmlns:a16="http://schemas.microsoft.com/office/drawing/2014/main" id="{0F7EACF7-80F1-9C4F-B11C-EA2FA37D0E80}"/>
              </a:ext>
            </a:extLst>
          </p:cNvPr>
          <p:cNvSpPr txBox="1"/>
          <p:nvPr/>
        </p:nvSpPr>
        <p:spPr>
          <a:xfrm>
            <a:off x="6572417" y="3797570"/>
            <a:ext cx="410690" cy="292388"/>
          </a:xfrm>
          <a:prstGeom prst="rect">
            <a:avLst/>
          </a:prstGeom>
          <a:noFill/>
        </p:spPr>
        <p:txBody>
          <a:bodyPr wrap="none" rtlCol="0">
            <a:spAutoFit/>
          </a:bodyPr>
          <a:lstStyle/>
          <a:p>
            <a:r>
              <a:rPr lang="en-US" sz="1300" dirty="0" err="1">
                <a:latin typeface="Franklin Gothic Medium" panose="020B0603020102020204" pitchFamily="34" charset="0"/>
                <a:cs typeface="Al Tarikh" pitchFamily="2" charset="-78"/>
              </a:rPr>
              <a:t>N</a:t>
            </a:r>
            <a:r>
              <a:rPr lang="en-US" sz="1300" baseline="-25000" dirty="0" err="1">
                <a:latin typeface="Franklin Gothic Medium" panose="020B0603020102020204" pitchFamily="34" charset="0"/>
                <a:cs typeface="Al Tarikh" pitchFamily="2" charset="-78"/>
              </a:rPr>
              <a:t>eV</a:t>
            </a:r>
            <a:endParaRPr lang="en-US" sz="1300" dirty="0">
              <a:latin typeface="Franklin Gothic Medium" panose="020B0603020102020204" pitchFamily="34" charset="0"/>
              <a:cs typeface="Al Tarikh" pitchFamily="2" charset="-78"/>
            </a:endParaRPr>
          </a:p>
        </p:txBody>
      </p:sp>
      <p:sp>
        <p:nvSpPr>
          <p:cNvPr id="13" name="TextBox 12">
            <a:extLst>
              <a:ext uri="{FF2B5EF4-FFF2-40B4-BE49-F238E27FC236}">
                <a16:creationId xmlns:a16="http://schemas.microsoft.com/office/drawing/2014/main" id="{A08CF552-9A9C-9B4B-BB8A-4351E6BB8BF1}"/>
              </a:ext>
            </a:extLst>
          </p:cNvPr>
          <p:cNvSpPr txBox="1"/>
          <p:nvPr/>
        </p:nvSpPr>
        <p:spPr>
          <a:xfrm>
            <a:off x="2748037" y="1321357"/>
            <a:ext cx="4235070" cy="369332"/>
          </a:xfrm>
          <a:prstGeom prst="rect">
            <a:avLst/>
          </a:prstGeom>
          <a:noFill/>
        </p:spPr>
        <p:txBody>
          <a:bodyPr wrap="none" rtlCol="0">
            <a:spAutoFit/>
          </a:bodyPr>
          <a:lstStyle/>
          <a:p>
            <a:r>
              <a:rPr lang="en-US" dirty="0"/>
              <a:t>12-15 microsatellites  |  4-8 generations    </a:t>
            </a:r>
          </a:p>
        </p:txBody>
      </p:sp>
      <p:sp>
        <p:nvSpPr>
          <p:cNvPr id="3" name="Donut 2">
            <a:extLst>
              <a:ext uri="{FF2B5EF4-FFF2-40B4-BE49-F238E27FC236}">
                <a16:creationId xmlns:a16="http://schemas.microsoft.com/office/drawing/2014/main" id="{47125158-62AA-7740-BCFC-CE07192F94DC}"/>
              </a:ext>
            </a:extLst>
          </p:cNvPr>
          <p:cNvSpPr/>
          <p:nvPr/>
        </p:nvSpPr>
        <p:spPr>
          <a:xfrm>
            <a:off x="7340723" y="2458387"/>
            <a:ext cx="389744" cy="1339183"/>
          </a:xfrm>
          <a:prstGeom prst="donut">
            <a:avLst>
              <a:gd name="adj" fmla="val 10148"/>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6738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3" grpId="0"/>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604F0-A00A-D843-9AE6-3403D3DBFF38}"/>
              </a:ext>
            </a:extLst>
          </p:cNvPr>
          <p:cNvSpPr>
            <a:spLocks noGrp="1"/>
          </p:cNvSpPr>
          <p:nvPr>
            <p:ph type="title"/>
          </p:nvPr>
        </p:nvSpPr>
        <p:spPr/>
        <p:txBody>
          <a:bodyPr/>
          <a:lstStyle/>
          <a:p>
            <a:pPr algn="ctr"/>
            <a:r>
              <a:rPr lang="en-US" dirty="0"/>
              <a:t>Harnessing the power of NGS</a:t>
            </a:r>
          </a:p>
        </p:txBody>
      </p:sp>
      <p:grpSp>
        <p:nvGrpSpPr>
          <p:cNvPr id="1240" name="Group 1239">
            <a:extLst>
              <a:ext uri="{FF2B5EF4-FFF2-40B4-BE49-F238E27FC236}">
                <a16:creationId xmlns:a16="http://schemas.microsoft.com/office/drawing/2014/main" id="{95B19323-DF0A-4746-9192-01F7BAAC9E44}"/>
              </a:ext>
            </a:extLst>
          </p:cNvPr>
          <p:cNvGrpSpPr/>
          <p:nvPr/>
        </p:nvGrpSpPr>
        <p:grpSpPr>
          <a:xfrm rot="10800000">
            <a:off x="950640" y="2612000"/>
            <a:ext cx="5249159" cy="337732"/>
            <a:chOff x="17229786" y="9165355"/>
            <a:chExt cx="11861800" cy="747745"/>
          </a:xfrm>
        </p:grpSpPr>
        <p:pic>
          <p:nvPicPr>
            <p:cNvPr id="1399" name="Picture 1398">
              <a:extLst>
                <a:ext uri="{FF2B5EF4-FFF2-40B4-BE49-F238E27FC236}">
                  <a16:creationId xmlns:a16="http://schemas.microsoft.com/office/drawing/2014/main" id="{B20AC3BD-BC3C-4846-B583-65DBA15CBD97}"/>
                </a:ext>
              </a:extLst>
            </p:cNvPr>
            <p:cNvPicPr>
              <a:picLocks noChangeAspect="1"/>
            </p:cNvPicPr>
            <p:nvPr/>
          </p:nvPicPr>
          <p:blipFill>
            <a:blip r:embed="rId3"/>
            <a:stretch>
              <a:fillRect/>
            </a:stretch>
          </p:blipFill>
          <p:spPr>
            <a:xfrm>
              <a:off x="17229786" y="9167459"/>
              <a:ext cx="11861800" cy="472114"/>
            </a:xfrm>
            <a:prstGeom prst="rect">
              <a:avLst/>
            </a:prstGeom>
          </p:spPr>
        </p:pic>
        <p:cxnSp>
          <p:nvCxnSpPr>
            <p:cNvPr id="1400" name="Straight Connector 1399">
              <a:extLst>
                <a:ext uri="{FF2B5EF4-FFF2-40B4-BE49-F238E27FC236}">
                  <a16:creationId xmlns:a16="http://schemas.microsoft.com/office/drawing/2014/main" id="{A914C00B-EE67-7D45-84E3-F1B97791DD38}"/>
                </a:ext>
              </a:extLst>
            </p:cNvPr>
            <p:cNvCxnSpPr/>
            <p:nvPr/>
          </p:nvCxnSpPr>
          <p:spPr bwMode="auto">
            <a:xfrm>
              <a:off x="17949866" y="9167459"/>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1" name="Straight Connector 1400">
              <a:extLst>
                <a:ext uri="{FF2B5EF4-FFF2-40B4-BE49-F238E27FC236}">
                  <a16:creationId xmlns:a16="http://schemas.microsoft.com/office/drawing/2014/main" id="{7513ACFD-85DB-EF41-BEE5-D6173311C823}"/>
                </a:ext>
              </a:extLst>
            </p:cNvPr>
            <p:cNvCxnSpPr/>
            <p:nvPr/>
          </p:nvCxnSpPr>
          <p:spPr bwMode="auto">
            <a:xfrm>
              <a:off x="25366690"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2" name="Straight Connector 1401">
              <a:extLst>
                <a:ext uri="{FF2B5EF4-FFF2-40B4-BE49-F238E27FC236}">
                  <a16:creationId xmlns:a16="http://schemas.microsoft.com/office/drawing/2014/main" id="{F88CDA6D-F3EF-144C-A3FB-28C4F90A73E1}"/>
                </a:ext>
              </a:extLst>
            </p:cNvPr>
            <p:cNvCxnSpPr/>
            <p:nvPr/>
          </p:nvCxnSpPr>
          <p:spPr bwMode="auto">
            <a:xfrm>
              <a:off x="17445810" y="9167459"/>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3" name="Straight Connector 1402">
              <a:extLst>
                <a:ext uri="{FF2B5EF4-FFF2-40B4-BE49-F238E27FC236}">
                  <a16:creationId xmlns:a16="http://schemas.microsoft.com/office/drawing/2014/main" id="{E456A9B3-F42C-014F-AD9C-A9DF916CCEA3}"/>
                </a:ext>
              </a:extLst>
            </p:cNvPr>
            <p:cNvCxnSpPr/>
            <p:nvPr/>
          </p:nvCxnSpPr>
          <p:spPr bwMode="auto">
            <a:xfrm>
              <a:off x="23854522"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4" name="Straight Connector 1403">
              <a:extLst>
                <a:ext uri="{FF2B5EF4-FFF2-40B4-BE49-F238E27FC236}">
                  <a16:creationId xmlns:a16="http://schemas.microsoft.com/office/drawing/2014/main" id="{D5ACD3EE-7DDD-144B-9FF8-B26969B3C05A}"/>
                </a:ext>
              </a:extLst>
            </p:cNvPr>
            <p:cNvCxnSpPr/>
            <p:nvPr/>
          </p:nvCxnSpPr>
          <p:spPr bwMode="auto">
            <a:xfrm>
              <a:off x="18449256"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5" name="Straight Connector 1404">
              <a:extLst>
                <a:ext uri="{FF2B5EF4-FFF2-40B4-BE49-F238E27FC236}">
                  <a16:creationId xmlns:a16="http://schemas.microsoft.com/office/drawing/2014/main" id="{FE89AE9C-B92F-484C-9275-44723079D5D5}"/>
                </a:ext>
              </a:extLst>
            </p:cNvPr>
            <p:cNvCxnSpPr/>
            <p:nvPr/>
          </p:nvCxnSpPr>
          <p:spPr bwMode="auto">
            <a:xfrm>
              <a:off x="19462034"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6" name="Straight Connector 1405">
              <a:extLst>
                <a:ext uri="{FF2B5EF4-FFF2-40B4-BE49-F238E27FC236}">
                  <a16:creationId xmlns:a16="http://schemas.microsoft.com/office/drawing/2014/main" id="{51AEA4EC-CC56-A348-B9F3-8AE43F4D0392}"/>
                </a:ext>
              </a:extLst>
            </p:cNvPr>
            <p:cNvCxnSpPr/>
            <p:nvPr/>
          </p:nvCxnSpPr>
          <p:spPr bwMode="auto">
            <a:xfrm>
              <a:off x="28823074"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7" name="Straight Connector 1406">
              <a:extLst>
                <a:ext uri="{FF2B5EF4-FFF2-40B4-BE49-F238E27FC236}">
                  <a16:creationId xmlns:a16="http://schemas.microsoft.com/office/drawing/2014/main" id="{FA4873D7-9C3E-B949-B373-B82C14C20390}"/>
                </a:ext>
              </a:extLst>
            </p:cNvPr>
            <p:cNvCxnSpPr/>
            <p:nvPr/>
          </p:nvCxnSpPr>
          <p:spPr bwMode="auto">
            <a:xfrm>
              <a:off x="20902194"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8" name="Straight Connector 1407">
              <a:extLst>
                <a:ext uri="{FF2B5EF4-FFF2-40B4-BE49-F238E27FC236}">
                  <a16:creationId xmlns:a16="http://schemas.microsoft.com/office/drawing/2014/main" id="{832A94E4-4B01-934C-8E42-A127120AE95F}"/>
                </a:ext>
              </a:extLst>
            </p:cNvPr>
            <p:cNvCxnSpPr/>
            <p:nvPr/>
          </p:nvCxnSpPr>
          <p:spPr bwMode="auto">
            <a:xfrm>
              <a:off x="26374802"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09" name="Straight Connector 1408">
              <a:extLst>
                <a:ext uri="{FF2B5EF4-FFF2-40B4-BE49-F238E27FC236}">
                  <a16:creationId xmlns:a16="http://schemas.microsoft.com/office/drawing/2014/main" id="{A5D94FCE-9434-4940-AB39-FDE8F24EA905}"/>
                </a:ext>
              </a:extLst>
            </p:cNvPr>
            <p:cNvCxnSpPr/>
            <p:nvPr/>
          </p:nvCxnSpPr>
          <p:spPr bwMode="auto">
            <a:xfrm>
              <a:off x="21936833"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10" name="Straight Connector 1409">
              <a:extLst>
                <a:ext uri="{FF2B5EF4-FFF2-40B4-BE49-F238E27FC236}">
                  <a16:creationId xmlns:a16="http://schemas.microsoft.com/office/drawing/2014/main" id="{0A8008EE-0F1B-0E4F-96E8-1DBEE6C0C583}"/>
                </a:ext>
              </a:extLst>
            </p:cNvPr>
            <p:cNvCxnSpPr/>
            <p:nvPr/>
          </p:nvCxnSpPr>
          <p:spPr bwMode="auto">
            <a:xfrm>
              <a:off x="22414362"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11" name="Straight Connector 1410">
              <a:extLst>
                <a:ext uri="{FF2B5EF4-FFF2-40B4-BE49-F238E27FC236}">
                  <a16:creationId xmlns:a16="http://schemas.microsoft.com/office/drawing/2014/main" id="{E953070C-BFA3-C540-A04A-390F4238D6A1}"/>
                </a:ext>
              </a:extLst>
            </p:cNvPr>
            <p:cNvCxnSpPr/>
            <p:nvPr/>
          </p:nvCxnSpPr>
          <p:spPr bwMode="auto">
            <a:xfrm>
              <a:off x="22846410"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241" name="Group 1240">
            <a:extLst>
              <a:ext uri="{FF2B5EF4-FFF2-40B4-BE49-F238E27FC236}">
                <a16:creationId xmlns:a16="http://schemas.microsoft.com/office/drawing/2014/main" id="{99C84857-BA93-4844-AAFC-32E09E78A7B4}"/>
              </a:ext>
            </a:extLst>
          </p:cNvPr>
          <p:cNvGrpSpPr/>
          <p:nvPr/>
        </p:nvGrpSpPr>
        <p:grpSpPr>
          <a:xfrm rot="10800000">
            <a:off x="997951" y="4961990"/>
            <a:ext cx="5249159" cy="347361"/>
            <a:chOff x="29970536" y="9142984"/>
            <a:chExt cx="11861800" cy="769064"/>
          </a:xfrm>
        </p:grpSpPr>
        <p:pic>
          <p:nvPicPr>
            <p:cNvPr id="1254" name="Picture 1253">
              <a:extLst>
                <a:ext uri="{FF2B5EF4-FFF2-40B4-BE49-F238E27FC236}">
                  <a16:creationId xmlns:a16="http://schemas.microsoft.com/office/drawing/2014/main" id="{41A34215-BCB1-074D-917C-DAEDC7D6AB60}"/>
                </a:ext>
              </a:extLst>
            </p:cNvPr>
            <p:cNvPicPr>
              <a:picLocks noChangeAspect="1"/>
            </p:cNvPicPr>
            <p:nvPr/>
          </p:nvPicPr>
          <p:blipFill>
            <a:blip r:embed="rId3"/>
            <a:stretch>
              <a:fillRect/>
            </a:stretch>
          </p:blipFill>
          <p:spPr>
            <a:xfrm>
              <a:off x="29970536" y="9142984"/>
              <a:ext cx="11861800" cy="472114"/>
            </a:xfrm>
            <a:prstGeom prst="rect">
              <a:avLst/>
            </a:prstGeom>
          </p:spPr>
        </p:pic>
        <p:cxnSp>
          <p:nvCxnSpPr>
            <p:cNvPr id="1255" name="Straight Connector 1254">
              <a:extLst>
                <a:ext uri="{FF2B5EF4-FFF2-40B4-BE49-F238E27FC236}">
                  <a16:creationId xmlns:a16="http://schemas.microsoft.com/office/drawing/2014/main" id="{D0240A43-B701-6E4D-8E9F-303AB7D2115C}"/>
                </a:ext>
              </a:extLst>
            </p:cNvPr>
            <p:cNvCxnSpPr/>
            <p:nvPr/>
          </p:nvCxnSpPr>
          <p:spPr bwMode="auto">
            <a:xfrm>
              <a:off x="30690616"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56" name="Straight Connector 1255">
              <a:extLst>
                <a:ext uri="{FF2B5EF4-FFF2-40B4-BE49-F238E27FC236}">
                  <a16:creationId xmlns:a16="http://schemas.microsoft.com/office/drawing/2014/main" id="{0E7E2A15-FC6A-8041-A6B1-51909E66D1B9}"/>
                </a:ext>
              </a:extLst>
            </p:cNvPr>
            <p:cNvCxnSpPr/>
            <p:nvPr/>
          </p:nvCxnSpPr>
          <p:spPr bwMode="auto">
            <a:xfrm>
              <a:off x="38107440"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57" name="Straight Connector 1256">
              <a:extLst>
                <a:ext uri="{FF2B5EF4-FFF2-40B4-BE49-F238E27FC236}">
                  <a16:creationId xmlns:a16="http://schemas.microsoft.com/office/drawing/2014/main" id="{5D80F695-2B6B-3447-B530-FD790B938847}"/>
                </a:ext>
              </a:extLst>
            </p:cNvPr>
            <p:cNvCxnSpPr/>
            <p:nvPr/>
          </p:nvCxnSpPr>
          <p:spPr bwMode="auto">
            <a:xfrm>
              <a:off x="30186560"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58" name="Straight Connector 1257">
              <a:extLst>
                <a:ext uri="{FF2B5EF4-FFF2-40B4-BE49-F238E27FC236}">
                  <a16:creationId xmlns:a16="http://schemas.microsoft.com/office/drawing/2014/main" id="{4EFEF657-41CC-9141-A7DA-D1CE26C0D482}"/>
                </a:ext>
              </a:extLst>
            </p:cNvPr>
            <p:cNvCxnSpPr/>
            <p:nvPr/>
          </p:nvCxnSpPr>
          <p:spPr bwMode="auto">
            <a:xfrm>
              <a:off x="36595272"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59" name="Straight Connector 1258">
              <a:extLst>
                <a:ext uri="{FF2B5EF4-FFF2-40B4-BE49-F238E27FC236}">
                  <a16:creationId xmlns:a16="http://schemas.microsoft.com/office/drawing/2014/main" id="{ED2DCD76-0307-5643-A084-10720ED592A2}"/>
                </a:ext>
              </a:extLst>
            </p:cNvPr>
            <p:cNvCxnSpPr/>
            <p:nvPr/>
          </p:nvCxnSpPr>
          <p:spPr bwMode="auto">
            <a:xfrm>
              <a:off x="31626720" y="9166407"/>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0" name="Straight Connector 1259">
              <a:extLst>
                <a:ext uri="{FF2B5EF4-FFF2-40B4-BE49-F238E27FC236}">
                  <a16:creationId xmlns:a16="http://schemas.microsoft.com/office/drawing/2014/main" id="{48784DC6-E96F-2245-A0B8-0537E8670DAD}"/>
                </a:ext>
              </a:extLst>
            </p:cNvPr>
            <p:cNvCxnSpPr/>
            <p:nvPr/>
          </p:nvCxnSpPr>
          <p:spPr bwMode="auto">
            <a:xfrm>
              <a:off x="32202784"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1" name="Straight Connector 1260">
              <a:extLst>
                <a:ext uri="{FF2B5EF4-FFF2-40B4-BE49-F238E27FC236}">
                  <a16:creationId xmlns:a16="http://schemas.microsoft.com/office/drawing/2014/main" id="{D34871FF-3326-194D-99CC-ECDB60B7247A}"/>
                </a:ext>
              </a:extLst>
            </p:cNvPr>
            <p:cNvCxnSpPr/>
            <p:nvPr/>
          </p:nvCxnSpPr>
          <p:spPr bwMode="auto">
            <a:xfrm>
              <a:off x="41563824"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2" name="Straight Connector 1261">
              <a:extLst>
                <a:ext uri="{FF2B5EF4-FFF2-40B4-BE49-F238E27FC236}">
                  <a16:creationId xmlns:a16="http://schemas.microsoft.com/office/drawing/2014/main" id="{E94E6D48-C2A8-FD4B-BFFE-F5159536AB5F}"/>
                </a:ext>
              </a:extLst>
            </p:cNvPr>
            <p:cNvCxnSpPr/>
            <p:nvPr/>
          </p:nvCxnSpPr>
          <p:spPr bwMode="auto">
            <a:xfrm>
              <a:off x="33642944"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3" name="Straight Connector 1262">
              <a:extLst>
                <a:ext uri="{FF2B5EF4-FFF2-40B4-BE49-F238E27FC236}">
                  <a16:creationId xmlns:a16="http://schemas.microsoft.com/office/drawing/2014/main" id="{4801D216-FE7A-3347-A002-6BB3CBF42403}"/>
                </a:ext>
              </a:extLst>
            </p:cNvPr>
            <p:cNvCxnSpPr/>
            <p:nvPr/>
          </p:nvCxnSpPr>
          <p:spPr bwMode="auto">
            <a:xfrm>
              <a:off x="39115552"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4" name="Straight Connector 1263">
              <a:extLst>
                <a:ext uri="{FF2B5EF4-FFF2-40B4-BE49-F238E27FC236}">
                  <a16:creationId xmlns:a16="http://schemas.microsoft.com/office/drawing/2014/main" id="{80A27BDC-F5AD-B249-A227-17557AD7C24E}"/>
                </a:ext>
              </a:extLst>
            </p:cNvPr>
            <p:cNvCxnSpPr/>
            <p:nvPr/>
          </p:nvCxnSpPr>
          <p:spPr bwMode="auto">
            <a:xfrm>
              <a:off x="34677583"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5" name="Straight Connector 1264">
              <a:extLst>
                <a:ext uri="{FF2B5EF4-FFF2-40B4-BE49-F238E27FC236}">
                  <a16:creationId xmlns:a16="http://schemas.microsoft.com/office/drawing/2014/main" id="{728DC406-B1A0-5843-8B1D-EC0DFB44BA86}"/>
                </a:ext>
              </a:extLst>
            </p:cNvPr>
            <p:cNvCxnSpPr/>
            <p:nvPr/>
          </p:nvCxnSpPr>
          <p:spPr bwMode="auto">
            <a:xfrm>
              <a:off x="35155112"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6" name="Straight Connector 1265">
              <a:extLst>
                <a:ext uri="{FF2B5EF4-FFF2-40B4-BE49-F238E27FC236}">
                  <a16:creationId xmlns:a16="http://schemas.microsoft.com/office/drawing/2014/main" id="{B6179EA5-8C1B-114B-B470-339F3D468EB3}"/>
                </a:ext>
              </a:extLst>
            </p:cNvPr>
            <p:cNvCxnSpPr/>
            <p:nvPr/>
          </p:nvCxnSpPr>
          <p:spPr bwMode="auto">
            <a:xfrm>
              <a:off x="35587160"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7" name="Straight Connector 1266">
              <a:extLst>
                <a:ext uri="{FF2B5EF4-FFF2-40B4-BE49-F238E27FC236}">
                  <a16:creationId xmlns:a16="http://schemas.microsoft.com/office/drawing/2014/main" id="{4ADADC77-F3A6-FF4C-AC07-54E9362197A6}"/>
                </a:ext>
              </a:extLst>
            </p:cNvPr>
            <p:cNvCxnSpPr/>
            <p:nvPr/>
          </p:nvCxnSpPr>
          <p:spPr bwMode="auto">
            <a:xfrm>
              <a:off x="3084301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8" name="Straight Connector 1267">
              <a:extLst>
                <a:ext uri="{FF2B5EF4-FFF2-40B4-BE49-F238E27FC236}">
                  <a16:creationId xmlns:a16="http://schemas.microsoft.com/office/drawing/2014/main" id="{738A1E58-E1DD-5F4D-A703-59871DEF5B6C}"/>
                </a:ext>
              </a:extLst>
            </p:cNvPr>
            <p:cNvCxnSpPr/>
            <p:nvPr/>
          </p:nvCxnSpPr>
          <p:spPr bwMode="auto">
            <a:xfrm>
              <a:off x="3825984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69" name="Straight Connector 1268">
              <a:extLst>
                <a:ext uri="{FF2B5EF4-FFF2-40B4-BE49-F238E27FC236}">
                  <a16:creationId xmlns:a16="http://schemas.microsoft.com/office/drawing/2014/main" id="{9A0FE23D-9337-2640-A813-502F864A4789}"/>
                </a:ext>
              </a:extLst>
            </p:cNvPr>
            <p:cNvCxnSpPr/>
            <p:nvPr/>
          </p:nvCxnSpPr>
          <p:spPr bwMode="auto">
            <a:xfrm>
              <a:off x="3033896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0" name="Straight Connector 1269">
              <a:extLst>
                <a:ext uri="{FF2B5EF4-FFF2-40B4-BE49-F238E27FC236}">
                  <a16:creationId xmlns:a16="http://schemas.microsoft.com/office/drawing/2014/main" id="{3C013471-8550-7B44-9AD8-EF3FE27B1B75}"/>
                </a:ext>
              </a:extLst>
            </p:cNvPr>
            <p:cNvCxnSpPr/>
            <p:nvPr/>
          </p:nvCxnSpPr>
          <p:spPr bwMode="auto">
            <a:xfrm>
              <a:off x="3674767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1" name="Straight Connector 1270">
              <a:extLst>
                <a:ext uri="{FF2B5EF4-FFF2-40B4-BE49-F238E27FC236}">
                  <a16:creationId xmlns:a16="http://schemas.microsoft.com/office/drawing/2014/main" id="{E38F3E71-7FAB-E24B-A3BF-7A538CF5CEE2}"/>
                </a:ext>
              </a:extLst>
            </p:cNvPr>
            <p:cNvCxnSpPr/>
            <p:nvPr/>
          </p:nvCxnSpPr>
          <p:spPr bwMode="auto">
            <a:xfrm>
              <a:off x="3177912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2" name="Straight Connector 1271">
              <a:extLst>
                <a:ext uri="{FF2B5EF4-FFF2-40B4-BE49-F238E27FC236}">
                  <a16:creationId xmlns:a16="http://schemas.microsoft.com/office/drawing/2014/main" id="{4B55FB0C-8846-3F4B-B1A8-9C3B8DDE4D53}"/>
                </a:ext>
              </a:extLst>
            </p:cNvPr>
            <p:cNvCxnSpPr/>
            <p:nvPr/>
          </p:nvCxnSpPr>
          <p:spPr bwMode="auto">
            <a:xfrm>
              <a:off x="3235518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3" name="Straight Connector 1272">
              <a:extLst>
                <a:ext uri="{FF2B5EF4-FFF2-40B4-BE49-F238E27FC236}">
                  <a16:creationId xmlns:a16="http://schemas.microsoft.com/office/drawing/2014/main" id="{1469DEA9-D86D-2146-B179-76BB39C12A80}"/>
                </a:ext>
              </a:extLst>
            </p:cNvPr>
            <p:cNvCxnSpPr/>
            <p:nvPr/>
          </p:nvCxnSpPr>
          <p:spPr bwMode="auto">
            <a:xfrm>
              <a:off x="4171622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4" name="Straight Connector 1273">
              <a:extLst>
                <a:ext uri="{FF2B5EF4-FFF2-40B4-BE49-F238E27FC236}">
                  <a16:creationId xmlns:a16="http://schemas.microsoft.com/office/drawing/2014/main" id="{EE7E6A4A-8414-0644-A176-243C77BEC98A}"/>
                </a:ext>
              </a:extLst>
            </p:cNvPr>
            <p:cNvCxnSpPr/>
            <p:nvPr/>
          </p:nvCxnSpPr>
          <p:spPr bwMode="auto">
            <a:xfrm>
              <a:off x="3379534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5" name="Straight Connector 1274">
              <a:extLst>
                <a:ext uri="{FF2B5EF4-FFF2-40B4-BE49-F238E27FC236}">
                  <a16:creationId xmlns:a16="http://schemas.microsoft.com/office/drawing/2014/main" id="{2061A7BA-A4FD-E84D-9361-A54588CC913B}"/>
                </a:ext>
              </a:extLst>
            </p:cNvPr>
            <p:cNvCxnSpPr/>
            <p:nvPr/>
          </p:nvCxnSpPr>
          <p:spPr bwMode="auto">
            <a:xfrm>
              <a:off x="3926795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6" name="Straight Connector 1275">
              <a:extLst>
                <a:ext uri="{FF2B5EF4-FFF2-40B4-BE49-F238E27FC236}">
                  <a16:creationId xmlns:a16="http://schemas.microsoft.com/office/drawing/2014/main" id="{6E76F82A-715E-4149-A93A-C05C8E81ED63}"/>
                </a:ext>
              </a:extLst>
            </p:cNvPr>
            <p:cNvCxnSpPr/>
            <p:nvPr/>
          </p:nvCxnSpPr>
          <p:spPr bwMode="auto">
            <a:xfrm>
              <a:off x="34829983"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7" name="Straight Connector 1276">
              <a:extLst>
                <a:ext uri="{FF2B5EF4-FFF2-40B4-BE49-F238E27FC236}">
                  <a16:creationId xmlns:a16="http://schemas.microsoft.com/office/drawing/2014/main" id="{8D4D8F29-E3FF-5F49-9323-64CE76BECB03}"/>
                </a:ext>
              </a:extLst>
            </p:cNvPr>
            <p:cNvCxnSpPr/>
            <p:nvPr/>
          </p:nvCxnSpPr>
          <p:spPr bwMode="auto">
            <a:xfrm>
              <a:off x="3530751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8" name="Straight Connector 1277">
              <a:extLst>
                <a:ext uri="{FF2B5EF4-FFF2-40B4-BE49-F238E27FC236}">
                  <a16:creationId xmlns:a16="http://schemas.microsoft.com/office/drawing/2014/main" id="{5CF88E2A-5E83-244F-9D0C-12D30530BC06}"/>
                </a:ext>
              </a:extLst>
            </p:cNvPr>
            <p:cNvCxnSpPr/>
            <p:nvPr/>
          </p:nvCxnSpPr>
          <p:spPr bwMode="auto">
            <a:xfrm>
              <a:off x="3573956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79" name="Straight Connector 1278">
              <a:extLst>
                <a:ext uri="{FF2B5EF4-FFF2-40B4-BE49-F238E27FC236}">
                  <a16:creationId xmlns:a16="http://schemas.microsoft.com/office/drawing/2014/main" id="{4EFFD359-BE1E-5044-9FC7-2DC6FF4D8043}"/>
                </a:ext>
              </a:extLst>
            </p:cNvPr>
            <p:cNvCxnSpPr/>
            <p:nvPr/>
          </p:nvCxnSpPr>
          <p:spPr bwMode="auto">
            <a:xfrm>
              <a:off x="3162672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0" name="Straight Connector 1279">
              <a:extLst>
                <a:ext uri="{FF2B5EF4-FFF2-40B4-BE49-F238E27FC236}">
                  <a16:creationId xmlns:a16="http://schemas.microsoft.com/office/drawing/2014/main" id="{55678FFF-2C06-154C-81A1-B16C5B1BEFCF}"/>
                </a:ext>
              </a:extLst>
            </p:cNvPr>
            <p:cNvCxnSpPr/>
            <p:nvPr/>
          </p:nvCxnSpPr>
          <p:spPr bwMode="auto">
            <a:xfrm>
              <a:off x="3904354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1" name="Straight Connector 1280">
              <a:extLst>
                <a:ext uri="{FF2B5EF4-FFF2-40B4-BE49-F238E27FC236}">
                  <a16:creationId xmlns:a16="http://schemas.microsoft.com/office/drawing/2014/main" id="{AF6AD476-234D-3541-93B0-4F12CC7A308B}"/>
                </a:ext>
              </a:extLst>
            </p:cNvPr>
            <p:cNvCxnSpPr/>
            <p:nvPr/>
          </p:nvCxnSpPr>
          <p:spPr bwMode="auto">
            <a:xfrm>
              <a:off x="3112266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2" name="Straight Connector 1281">
              <a:extLst>
                <a:ext uri="{FF2B5EF4-FFF2-40B4-BE49-F238E27FC236}">
                  <a16:creationId xmlns:a16="http://schemas.microsoft.com/office/drawing/2014/main" id="{623341EE-8F37-744F-AC15-2F94C222F73F}"/>
                </a:ext>
              </a:extLst>
            </p:cNvPr>
            <p:cNvCxnSpPr/>
            <p:nvPr/>
          </p:nvCxnSpPr>
          <p:spPr bwMode="auto">
            <a:xfrm>
              <a:off x="3753137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3" name="Straight Connector 1282">
              <a:extLst>
                <a:ext uri="{FF2B5EF4-FFF2-40B4-BE49-F238E27FC236}">
                  <a16:creationId xmlns:a16="http://schemas.microsoft.com/office/drawing/2014/main" id="{BF4F9E49-E349-B141-A10D-20A490E709E0}"/>
                </a:ext>
              </a:extLst>
            </p:cNvPr>
            <p:cNvCxnSpPr/>
            <p:nvPr/>
          </p:nvCxnSpPr>
          <p:spPr bwMode="auto">
            <a:xfrm>
              <a:off x="3256282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4" name="Straight Connector 1283">
              <a:extLst>
                <a:ext uri="{FF2B5EF4-FFF2-40B4-BE49-F238E27FC236}">
                  <a16:creationId xmlns:a16="http://schemas.microsoft.com/office/drawing/2014/main" id="{4FAF0F41-FB18-4F46-910D-3468DE53D2DF}"/>
                </a:ext>
              </a:extLst>
            </p:cNvPr>
            <p:cNvCxnSpPr/>
            <p:nvPr/>
          </p:nvCxnSpPr>
          <p:spPr bwMode="auto">
            <a:xfrm>
              <a:off x="3313888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5" name="Straight Connector 1284">
              <a:extLst>
                <a:ext uri="{FF2B5EF4-FFF2-40B4-BE49-F238E27FC236}">
                  <a16:creationId xmlns:a16="http://schemas.microsoft.com/office/drawing/2014/main" id="{6D163ABD-2B67-8047-9E02-8B0627D8138A}"/>
                </a:ext>
              </a:extLst>
            </p:cNvPr>
            <p:cNvCxnSpPr/>
            <p:nvPr/>
          </p:nvCxnSpPr>
          <p:spPr bwMode="auto">
            <a:xfrm>
              <a:off x="40699728"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6" name="Straight Connector 1285">
              <a:extLst>
                <a:ext uri="{FF2B5EF4-FFF2-40B4-BE49-F238E27FC236}">
                  <a16:creationId xmlns:a16="http://schemas.microsoft.com/office/drawing/2014/main" id="{FCA8A794-60BB-304E-8549-6B2D4E985C0B}"/>
                </a:ext>
              </a:extLst>
            </p:cNvPr>
            <p:cNvCxnSpPr/>
            <p:nvPr/>
          </p:nvCxnSpPr>
          <p:spPr bwMode="auto">
            <a:xfrm>
              <a:off x="3457904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7" name="Straight Connector 1286">
              <a:extLst>
                <a:ext uri="{FF2B5EF4-FFF2-40B4-BE49-F238E27FC236}">
                  <a16:creationId xmlns:a16="http://schemas.microsoft.com/office/drawing/2014/main" id="{E9D509A0-93F9-5A49-BF7D-5F662BDF0B48}"/>
                </a:ext>
              </a:extLst>
            </p:cNvPr>
            <p:cNvCxnSpPr/>
            <p:nvPr/>
          </p:nvCxnSpPr>
          <p:spPr bwMode="auto">
            <a:xfrm>
              <a:off x="4005165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8" name="Straight Connector 1287">
              <a:extLst>
                <a:ext uri="{FF2B5EF4-FFF2-40B4-BE49-F238E27FC236}">
                  <a16:creationId xmlns:a16="http://schemas.microsoft.com/office/drawing/2014/main" id="{8C1CEF66-3804-E640-8A14-8EBEBA4952B1}"/>
                </a:ext>
              </a:extLst>
            </p:cNvPr>
            <p:cNvCxnSpPr/>
            <p:nvPr/>
          </p:nvCxnSpPr>
          <p:spPr bwMode="auto">
            <a:xfrm>
              <a:off x="35613687"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89" name="Straight Connector 1288">
              <a:extLst>
                <a:ext uri="{FF2B5EF4-FFF2-40B4-BE49-F238E27FC236}">
                  <a16:creationId xmlns:a16="http://schemas.microsoft.com/office/drawing/2014/main" id="{E0B51752-B3D8-D54D-8BB7-C4592AE495E9}"/>
                </a:ext>
              </a:extLst>
            </p:cNvPr>
            <p:cNvCxnSpPr/>
            <p:nvPr/>
          </p:nvCxnSpPr>
          <p:spPr bwMode="auto">
            <a:xfrm>
              <a:off x="3609121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0" name="Straight Connector 1289">
              <a:extLst>
                <a:ext uri="{FF2B5EF4-FFF2-40B4-BE49-F238E27FC236}">
                  <a16:creationId xmlns:a16="http://schemas.microsoft.com/office/drawing/2014/main" id="{D8ED388A-11B4-E14E-B33F-FD7395ABD944}"/>
                </a:ext>
              </a:extLst>
            </p:cNvPr>
            <p:cNvCxnSpPr/>
            <p:nvPr/>
          </p:nvCxnSpPr>
          <p:spPr bwMode="auto">
            <a:xfrm>
              <a:off x="3652326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1" name="Straight Connector 1290">
              <a:extLst>
                <a:ext uri="{FF2B5EF4-FFF2-40B4-BE49-F238E27FC236}">
                  <a16:creationId xmlns:a16="http://schemas.microsoft.com/office/drawing/2014/main" id="{EDB8BBE3-C692-9C43-A285-0CFE1BAF8A2E}"/>
                </a:ext>
              </a:extLst>
            </p:cNvPr>
            <p:cNvCxnSpPr/>
            <p:nvPr/>
          </p:nvCxnSpPr>
          <p:spPr bwMode="auto">
            <a:xfrm>
              <a:off x="30978648"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2" name="Straight Connector 1291">
              <a:extLst>
                <a:ext uri="{FF2B5EF4-FFF2-40B4-BE49-F238E27FC236}">
                  <a16:creationId xmlns:a16="http://schemas.microsoft.com/office/drawing/2014/main" id="{A4E085A8-8D96-814A-9D57-A1F89959A648}"/>
                </a:ext>
              </a:extLst>
            </p:cNvPr>
            <p:cNvCxnSpPr/>
            <p:nvPr/>
          </p:nvCxnSpPr>
          <p:spPr bwMode="auto">
            <a:xfrm>
              <a:off x="3839547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3" name="Straight Connector 1292">
              <a:extLst>
                <a:ext uri="{FF2B5EF4-FFF2-40B4-BE49-F238E27FC236}">
                  <a16:creationId xmlns:a16="http://schemas.microsoft.com/office/drawing/2014/main" id="{88255F6A-A7AA-DF4C-941C-6A6B2D3D92B9}"/>
                </a:ext>
              </a:extLst>
            </p:cNvPr>
            <p:cNvCxnSpPr/>
            <p:nvPr/>
          </p:nvCxnSpPr>
          <p:spPr bwMode="auto">
            <a:xfrm>
              <a:off x="3047459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4" name="Straight Connector 1293">
              <a:extLst>
                <a:ext uri="{FF2B5EF4-FFF2-40B4-BE49-F238E27FC236}">
                  <a16:creationId xmlns:a16="http://schemas.microsoft.com/office/drawing/2014/main" id="{021E3E6F-C718-CF4A-9736-C50D317BDAA3}"/>
                </a:ext>
              </a:extLst>
            </p:cNvPr>
            <p:cNvCxnSpPr/>
            <p:nvPr/>
          </p:nvCxnSpPr>
          <p:spPr bwMode="auto">
            <a:xfrm>
              <a:off x="3688330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5" name="Straight Connector 1294">
              <a:extLst>
                <a:ext uri="{FF2B5EF4-FFF2-40B4-BE49-F238E27FC236}">
                  <a16:creationId xmlns:a16="http://schemas.microsoft.com/office/drawing/2014/main" id="{A56BE7DB-71DB-7D4C-A619-F08DCE366DF4}"/>
                </a:ext>
              </a:extLst>
            </p:cNvPr>
            <p:cNvCxnSpPr/>
            <p:nvPr/>
          </p:nvCxnSpPr>
          <p:spPr bwMode="auto">
            <a:xfrm>
              <a:off x="3191475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6" name="Straight Connector 1295">
              <a:extLst>
                <a:ext uri="{FF2B5EF4-FFF2-40B4-BE49-F238E27FC236}">
                  <a16:creationId xmlns:a16="http://schemas.microsoft.com/office/drawing/2014/main" id="{9B45B7B5-11B6-7249-8D90-2C96CD0A0B7D}"/>
                </a:ext>
              </a:extLst>
            </p:cNvPr>
            <p:cNvCxnSpPr/>
            <p:nvPr/>
          </p:nvCxnSpPr>
          <p:spPr bwMode="auto">
            <a:xfrm>
              <a:off x="3249081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7" name="Straight Connector 1296">
              <a:extLst>
                <a:ext uri="{FF2B5EF4-FFF2-40B4-BE49-F238E27FC236}">
                  <a16:creationId xmlns:a16="http://schemas.microsoft.com/office/drawing/2014/main" id="{64C5837C-1B33-5F41-A367-D4F35FD4D496}"/>
                </a:ext>
              </a:extLst>
            </p:cNvPr>
            <p:cNvCxnSpPr/>
            <p:nvPr/>
          </p:nvCxnSpPr>
          <p:spPr bwMode="auto">
            <a:xfrm>
              <a:off x="3990764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8" name="Straight Connector 1297">
              <a:extLst>
                <a:ext uri="{FF2B5EF4-FFF2-40B4-BE49-F238E27FC236}">
                  <a16:creationId xmlns:a16="http://schemas.microsoft.com/office/drawing/2014/main" id="{D14F7FC1-D64C-B24B-BD8F-990D5BB4BEBD}"/>
                </a:ext>
              </a:extLst>
            </p:cNvPr>
            <p:cNvCxnSpPr/>
            <p:nvPr/>
          </p:nvCxnSpPr>
          <p:spPr bwMode="auto">
            <a:xfrm>
              <a:off x="3393097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99" name="Straight Connector 1298">
              <a:extLst>
                <a:ext uri="{FF2B5EF4-FFF2-40B4-BE49-F238E27FC236}">
                  <a16:creationId xmlns:a16="http://schemas.microsoft.com/office/drawing/2014/main" id="{F92F6C58-E95F-0942-A49B-C74DC91E1437}"/>
                </a:ext>
              </a:extLst>
            </p:cNvPr>
            <p:cNvCxnSpPr/>
            <p:nvPr/>
          </p:nvCxnSpPr>
          <p:spPr bwMode="auto">
            <a:xfrm>
              <a:off x="3940358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0" name="Straight Connector 1299">
              <a:extLst>
                <a:ext uri="{FF2B5EF4-FFF2-40B4-BE49-F238E27FC236}">
                  <a16:creationId xmlns:a16="http://schemas.microsoft.com/office/drawing/2014/main" id="{A4264407-0A01-B443-9054-4ABC9C991AF9}"/>
                </a:ext>
              </a:extLst>
            </p:cNvPr>
            <p:cNvCxnSpPr/>
            <p:nvPr/>
          </p:nvCxnSpPr>
          <p:spPr bwMode="auto">
            <a:xfrm>
              <a:off x="34965615"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1" name="Straight Connector 1300">
              <a:extLst>
                <a:ext uri="{FF2B5EF4-FFF2-40B4-BE49-F238E27FC236}">
                  <a16:creationId xmlns:a16="http://schemas.microsoft.com/office/drawing/2014/main" id="{6D1D807E-8788-C447-9525-2626C7FE19B7}"/>
                </a:ext>
              </a:extLst>
            </p:cNvPr>
            <p:cNvCxnSpPr/>
            <p:nvPr/>
          </p:nvCxnSpPr>
          <p:spPr bwMode="auto">
            <a:xfrm>
              <a:off x="3544314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2" name="Straight Connector 1301">
              <a:extLst>
                <a:ext uri="{FF2B5EF4-FFF2-40B4-BE49-F238E27FC236}">
                  <a16:creationId xmlns:a16="http://schemas.microsoft.com/office/drawing/2014/main" id="{80992E9D-D19C-F64F-A2D6-36026681F4F6}"/>
                </a:ext>
              </a:extLst>
            </p:cNvPr>
            <p:cNvCxnSpPr/>
            <p:nvPr/>
          </p:nvCxnSpPr>
          <p:spPr bwMode="auto">
            <a:xfrm>
              <a:off x="3587519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3" name="Straight Connector 1302">
              <a:extLst>
                <a:ext uri="{FF2B5EF4-FFF2-40B4-BE49-F238E27FC236}">
                  <a16:creationId xmlns:a16="http://schemas.microsoft.com/office/drawing/2014/main" id="{9004FBC5-38F7-1048-9029-79F66BBDBBC6}"/>
                </a:ext>
              </a:extLst>
            </p:cNvPr>
            <p:cNvCxnSpPr/>
            <p:nvPr/>
          </p:nvCxnSpPr>
          <p:spPr bwMode="auto">
            <a:xfrm>
              <a:off x="3119467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4" name="Straight Connector 1303">
              <a:extLst>
                <a:ext uri="{FF2B5EF4-FFF2-40B4-BE49-F238E27FC236}">
                  <a16:creationId xmlns:a16="http://schemas.microsoft.com/office/drawing/2014/main" id="{33ACCCDC-CA66-A841-B3BB-315F4F7953AA}"/>
                </a:ext>
              </a:extLst>
            </p:cNvPr>
            <p:cNvCxnSpPr/>
            <p:nvPr/>
          </p:nvCxnSpPr>
          <p:spPr bwMode="auto">
            <a:xfrm>
              <a:off x="3861149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5" name="Straight Connector 1304">
              <a:extLst>
                <a:ext uri="{FF2B5EF4-FFF2-40B4-BE49-F238E27FC236}">
                  <a16:creationId xmlns:a16="http://schemas.microsoft.com/office/drawing/2014/main" id="{1E7F853E-54D4-D340-B622-2EC8D898FDF2}"/>
                </a:ext>
              </a:extLst>
            </p:cNvPr>
            <p:cNvCxnSpPr/>
            <p:nvPr/>
          </p:nvCxnSpPr>
          <p:spPr bwMode="auto">
            <a:xfrm>
              <a:off x="3069061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6" name="Straight Connector 1305">
              <a:extLst>
                <a:ext uri="{FF2B5EF4-FFF2-40B4-BE49-F238E27FC236}">
                  <a16:creationId xmlns:a16="http://schemas.microsoft.com/office/drawing/2014/main" id="{3FB4911D-D185-B74B-B57B-1DE0BEC2FCE3}"/>
                </a:ext>
              </a:extLst>
            </p:cNvPr>
            <p:cNvCxnSpPr/>
            <p:nvPr/>
          </p:nvCxnSpPr>
          <p:spPr bwMode="auto">
            <a:xfrm>
              <a:off x="3709932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7" name="Straight Connector 1306">
              <a:extLst>
                <a:ext uri="{FF2B5EF4-FFF2-40B4-BE49-F238E27FC236}">
                  <a16:creationId xmlns:a16="http://schemas.microsoft.com/office/drawing/2014/main" id="{ACE9B3D4-CBC8-6A4A-BC29-BB02DFEAA416}"/>
                </a:ext>
              </a:extLst>
            </p:cNvPr>
            <p:cNvCxnSpPr/>
            <p:nvPr/>
          </p:nvCxnSpPr>
          <p:spPr bwMode="auto">
            <a:xfrm>
              <a:off x="3213077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8" name="Straight Connector 1307">
              <a:extLst>
                <a:ext uri="{FF2B5EF4-FFF2-40B4-BE49-F238E27FC236}">
                  <a16:creationId xmlns:a16="http://schemas.microsoft.com/office/drawing/2014/main" id="{6EBAC6FF-5305-AD44-91DA-246183F17748}"/>
                </a:ext>
              </a:extLst>
            </p:cNvPr>
            <p:cNvCxnSpPr/>
            <p:nvPr/>
          </p:nvCxnSpPr>
          <p:spPr bwMode="auto">
            <a:xfrm>
              <a:off x="3270684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09" name="Straight Connector 1308">
              <a:extLst>
                <a:ext uri="{FF2B5EF4-FFF2-40B4-BE49-F238E27FC236}">
                  <a16:creationId xmlns:a16="http://schemas.microsoft.com/office/drawing/2014/main" id="{D9D20994-B08C-E24E-AB97-338A423759BB}"/>
                </a:ext>
              </a:extLst>
            </p:cNvPr>
            <p:cNvCxnSpPr/>
            <p:nvPr/>
          </p:nvCxnSpPr>
          <p:spPr bwMode="auto">
            <a:xfrm>
              <a:off x="38513297"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0" name="Straight Connector 1309">
              <a:extLst>
                <a:ext uri="{FF2B5EF4-FFF2-40B4-BE49-F238E27FC236}">
                  <a16:creationId xmlns:a16="http://schemas.microsoft.com/office/drawing/2014/main" id="{569F7658-7302-CE41-AF37-03C2CDBF3722}"/>
                </a:ext>
              </a:extLst>
            </p:cNvPr>
            <p:cNvCxnSpPr/>
            <p:nvPr/>
          </p:nvCxnSpPr>
          <p:spPr bwMode="auto">
            <a:xfrm>
              <a:off x="3414700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1" name="Straight Connector 1310">
              <a:extLst>
                <a:ext uri="{FF2B5EF4-FFF2-40B4-BE49-F238E27FC236}">
                  <a16:creationId xmlns:a16="http://schemas.microsoft.com/office/drawing/2014/main" id="{6EB8EC42-430D-324C-98E8-5F4B30B3991D}"/>
                </a:ext>
              </a:extLst>
            </p:cNvPr>
            <p:cNvCxnSpPr/>
            <p:nvPr/>
          </p:nvCxnSpPr>
          <p:spPr bwMode="auto">
            <a:xfrm>
              <a:off x="3961960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2" name="Straight Connector 1311">
              <a:extLst>
                <a:ext uri="{FF2B5EF4-FFF2-40B4-BE49-F238E27FC236}">
                  <a16:creationId xmlns:a16="http://schemas.microsoft.com/office/drawing/2014/main" id="{09CAE18A-D51A-B941-B737-E2D48EDEA8A0}"/>
                </a:ext>
              </a:extLst>
            </p:cNvPr>
            <p:cNvCxnSpPr/>
            <p:nvPr/>
          </p:nvCxnSpPr>
          <p:spPr bwMode="auto">
            <a:xfrm>
              <a:off x="35181639"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3" name="Straight Connector 1312">
              <a:extLst>
                <a:ext uri="{FF2B5EF4-FFF2-40B4-BE49-F238E27FC236}">
                  <a16:creationId xmlns:a16="http://schemas.microsoft.com/office/drawing/2014/main" id="{733127B6-1103-D442-97A5-37F21668CB3C}"/>
                </a:ext>
              </a:extLst>
            </p:cNvPr>
            <p:cNvCxnSpPr/>
            <p:nvPr/>
          </p:nvCxnSpPr>
          <p:spPr bwMode="auto">
            <a:xfrm>
              <a:off x="3565916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4" name="Straight Connector 1313">
              <a:extLst>
                <a:ext uri="{FF2B5EF4-FFF2-40B4-BE49-F238E27FC236}">
                  <a16:creationId xmlns:a16="http://schemas.microsoft.com/office/drawing/2014/main" id="{7FB6E22E-4349-2E41-9BF7-C65C944E2B8B}"/>
                </a:ext>
              </a:extLst>
            </p:cNvPr>
            <p:cNvCxnSpPr/>
            <p:nvPr/>
          </p:nvCxnSpPr>
          <p:spPr bwMode="auto">
            <a:xfrm>
              <a:off x="3609121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5" name="Straight Connector 1314">
              <a:extLst>
                <a:ext uri="{FF2B5EF4-FFF2-40B4-BE49-F238E27FC236}">
                  <a16:creationId xmlns:a16="http://schemas.microsoft.com/office/drawing/2014/main" id="{D1D8DCD3-1953-8B46-AB0C-EC1D3E833CED}"/>
                </a:ext>
              </a:extLst>
            </p:cNvPr>
            <p:cNvCxnSpPr/>
            <p:nvPr/>
          </p:nvCxnSpPr>
          <p:spPr bwMode="auto">
            <a:xfrm>
              <a:off x="3047459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6" name="Straight Connector 1315">
              <a:extLst>
                <a:ext uri="{FF2B5EF4-FFF2-40B4-BE49-F238E27FC236}">
                  <a16:creationId xmlns:a16="http://schemas.microsoft.com/office/drawing/2014/main" id="{7FB0723F-9EFB-D643-9EC1-361BE9B7484A}"/>
                </a:ext>
              </a:extLst>
            </p:cNvPr>
            <p:cNvCxnSpPr/>
            <p:nvPr/>
          </p:nvCxnSpPr>
          <p:spPr bwMode="auto">
            <a:xfrm>
              <a:off x="3789141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7" name="Straight Connector 1316">
              <a:extLst>
                <a:ext uri="{FF2B5EF4-FFF2-40B4-BE49-F238E27FC236}">
                  <a16:creationId xmlns:a16="http://schemas.microsoft.com/office/drawing/2014/main" id="{57693F8A-8387-0D48-BA84-5B1F238AE284}"/>
                </a:ext>
              </a:extLst>
            </p:cNvPr>
            <p:cNvCxnSpPr/>
            <p:nvPr/>
          </p:nvCxnSpPr>
          <p:spPr bwMode="auto">
            <a:xfrm>
              <a:off x="2997053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8" name="Straight Connector 1317">
              <a:extLst>
                <a:ext uri="{FF2B5EF4-FFF2-40B4-BE49-F238E27FC236}">
                  <a16:creationId xmlns:a16="http://schemas.microsoft.com/office/drawing/2014/main" id="{2A0F1DCF-454F-1F4A-9B8C-8CA4F95CDE73}"/>
                </a:ext>
              </a:extLst>
            </p:cNvPr>
            <p:cNvCxnSpPr/>
            <p:nvPr/>
          </p:nvCxnSpPr>
          <p:spPr bwMode="auto">
            <a:xfrm>
              <a:off x="3637924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19" name="Straight Connector 1318">
              <a:extLst>
                <a:ext uri="{FF2B5EF4-FFF2-40B4-BE49-F238E27FC236}">
                  <a16:creationId xmlns:a16="http://schemas.microsoft.com/office/drawing/2014/main" id="{67C0F816-09C3-3F4C-850A-335194121B3A}"/>
                </a:ext>
              </a:extLst>
            </p:cNvPr>
            <p:cNvCxnSpPr/>
            <p:nvPr/>
          </p:nvCxnSpPr>
          <p:spPr bwMode="auto">
            <a:xfrm>
              <a:off x="3141069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0" name="Straight Connector 1319">
              <a:extLst>
                <a:ext uri="{FF2B5EF4-FFF2-40B4-BE49-F238E27FC236}">
                  <a16:creationId xmlns:a16="http://schemas.microsoft.com/office/drawing/2014/main" id="{57BFCC4A-53E4-B14F-B271-EB812A2BABBE}"/>
                </a:ext>
              </a:extLst>
            </p:cNvPr>
            <p:cNvCxnSpPr/>
            <p:nvPr/>
          </p:nvCxnSpPr>
          <p:spPr bwMode="auto">
            <a:xfrm>
              <a:off x="3198676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1" name="Straight Connector 1320">
              <a:extLst>
                <a:ext uri="{FF2B5EF4-FFF2-40B4-BE49-F238E27FC236}">
                  <a16:creationId xmlns:a16="http://schemas.microsoft.com/office/drawing/2014/main" id="{249FC5C4-046B-B342-9309-6166D1E9266C}"/>
                </a:ext>
              </a:extLst>
            </p:cNvPr>
            <p:cNvCxnSpPr/>
            <p:nvPr/>
          </p:nvCxnSpPr>
          <p:spPr bwMode="auto">
            <a:xfrm>
              <a:off x="4134780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2" name="Straight Connector 1321">
              <a:extLst>
                <a:ext uri="{FF2B5EF4-FFF2-40B4-BE49-F238E27FC236}">
                  <a16:creationId xmlns:a16="http://schemas.microsoft.com/office/drawing/2014/main" id="{14862D89-C549-3744-99DE-A9A3450ADB97}"/>
                </a:ext>
              </a:extLst>
            </p:cNvPr>
            <p:cNvCxnSpPr/>
            <p:nvPr/>
          </p:nvCxnSpPr>
          <p:spPr bwMode="auto">
            <a:xfrm>
              <a:off x="3342692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3" name="Straight Connector 1322">
              <a:extLst>
                <a:ext uri="{FF2B5EF4-FFF2-40B4-BE49-F238E27FC236}">
                  <a16:creationId xmlns:a16="http://schemas.microsoft.com/office/drawing/2014/main" id="{65617D20-C519-4649-A5AB-C88708F99EF9}"/>
                </a:ext>
              </a:extLst>
            </p:cNvPr>
            <p:cNvCxnSpPr/>
            <p:nvPr/>
          </p:nvCxnSpPr>
          <p:spPr bwMode="auto">
            <a:xfrm>
              <a:off x="3889952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4" name="Straight Connector 1323">
              <a:extLst>
                <a:ext uri="{FF2B5EF4-FFF2-40B4-BE49-F238E27FC236}">
                  <a16:creationId xmlns:a16="http://schemas.microsoft.com/office/drawing/2014/main" id="{51302583-AAEC-7540-912A-719CC656D5F9}"/>
                </a:ext>
              </a:extLst>
            </p:cNvPr>
            <p:cNvCxnSpPr/>
            <p:nvPr/>
          </p:nvCxnSpPr>
          <p:spPr bwMode="auto">
            <a:xfrm>
              <a:off x="34461559"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5" name="Straight Connector 1324">
              <a:extLst>
                <a:ext uri="{FF2B5EF4-FFF2-40B4-BE49-F238E27FC236}">
                  <a16:creationId xmlns:a16="http://schemas.microsoft.com/office/drawing/2014/main" id="{C0EFB447-64AD-114E-B4D2-644BF07CEF2A}"/>
                </a:ext>
              </a:extLst>
            </p:cNvPr>
            <p:cNvCxnSpPr/>
            <p:nvPr/>
          </p:nvCxnSpPr>
          <p:spPr bwMode="auto">
            <a:xfrm>
              <a:off x="3493908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6" name="Straight Connector 1325">
              <a:extLst>
                <a:ext uri="{FF2B5EF4-FFF2-40B4-BE49-F238E27FC236}">
                  <a16:creationId xmlns:a16="http://schemas.microsoft.com/office/drawing/2014/main" id="{21659134-CE07-9C4E-8C0D-5AEAB48619B3}"/>
                </a:ext>
              </a:extLst>
            </p:cNvPr>
            <p:cNvCxnSpPr/>
            <p:nvPr/>
          </p:nvCxnSpPr>
          <p:spPr bwMode="auto">
            <a:xfrm>
              <a:off x="3537113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7" name="Straight Connector 1326">
              <a:extLst>
                <a:ext uri="{FF2B5EF4-FFF2-40B4-BE49-F238E27FC236}">
                  <a16:creationId xmlns:a16="http://schemas.microsoft.com/office/drawing/2014/main" id="{FE87675F-59FC-4E4E-B327-246550D8B1F9}"/>
                </a:ext>
              </a:extLst>
            </p:cNvPr>
            <p:cNvCxnSpPr/>
            <p:nvPr/>
          </p:nvCxnSpPr>
          <p:spPr bwMode="auto">
            <a:xfrm>
              <a:off x="3645125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8" name="Straight Connector 1327">
              <a:extLst>
                <a:ext uri="{FF2B5EF4-FFF2-40B4-BE49-F238E27FC236}">
                  <a16:creationId xmlns:a16="http://schemas.microsoft.com/office/drawing/2014/main" id="{269C76FE-A61C-3C4B-943C-B7565958A852}"/>
                </a:ext>
              </a:extLst>
            </p:cNvPr>
            <p:cNvCxnSpPr/>
            <p:nvPr/>
          </p:nvCxnSpPr>
          <p:spPr bwMode="auto">
            <a:xfrm>
              <a:off x="37715288"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29" name="Straight Connector 1328">
              <a:extLst>
                <a:ext uri="{FF2B5EF4-FFF2-40B4-BE49-F238E27FC236}">
                  <a16:creationId xmlns:a16="http://schemas.microsoft.com/office/drawing/2014/main" id="{5D0C8F54-927A-F64C-8088-B06701683DBB}"/>
                </a:ext>
              </a:extLst>
            </p:cNvPr>
            <p:cNvCxnSpPr/>
            <p:nvPr/>
          </p:nvCxnSpPr>
          <p:spPr bwMode="auto">
            <a:xfrm>
              <a:off x="3594720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0" name="Straight Connector 1329">
              <a:extLst>
                <a:ext uri="{FF2B5EF4-FFF2-40B4-BE49-F238E27FC236}">
                  <a16:creationId xmlns:a16="http://schemas.microsoft.com/office/drawing/2014/main" id="{8A1353BC-D50F-4441-92E9-62103D9BD228}"/>
                </a:ext>
              </a:extLst>
            </p:cNvPr>
            <p:cNvCxnSpPr/>
            <p:nvPr/>
          </p:nvCxnSpPr>
          <p:spPr bwMode="auto">
            <a:xfrm>
              <a:off x="4019567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1" name="Straight Connector 1330">
              <a:extLst>
                <a:ext uri="{FF2B5EF4-FFF2-40B4-BE49-F238E27FC236}">
                  <a16:creationId xmlns:a16="http://schemas.microsoft.com/office/drawing/2014/main" id="{8E346793-DDFB-764C-855A-646751ADD7DF}"/>
                </a:ext>
              </a:extLst>
            </p:cNvPr>
            <p:cNvCxnSpPr/>
            <p:nvPr/>
          </p:nvCxnSpPr>
          <p:spPr bwMode="auto">
            <a:xfrm>
              <a:off x="3738736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2" name="Straight Connector 1331">
              <a:extLst>
                <a:ext uri="{FF2B5EF4-FFF2-40B4-BE49-F238E27FC236}">
                  <a16:creationId xmlns:a16="http://schemas.microsoft.com/office/drawing/2014/main" id="{AFBEBE46-84A5-B443-AB2B-9D3518E45EC6}"/>
                </a:ext>
              </a:extLst>
            </p:cNvPr>
            <p:cNvCxnSpPr/>
            <p:nvPr/>
          </p:nvCxnSpPr>
          <p:spPr bwMode="auto">
            <a:xfrm>
              <a:off x="3796342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3" name="Straight Connector 1332">
              <a:extLst>
                <a:ext uri="{FF2B5EF4-FFF2-40B4-BE49-F238E27FC236}">
                  <a16:creationId xmlns:a16="http://schemas.microsoft.com/office/drawing/2014/main" id="{B4825937-8A06-B740-82BA-0190FB805A51}"/>
                </a:ext>
              </a:extLst>
            </p:cNvPr>
            <p:cNvCxnSpPr/>
            <p:nvPr/>
          </p:nvCxnSpPr>
          <p:spPr bwMode="auto">
            <a:xfrm>
              <a:off x="41131776" y="9165355"/>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4" name="Straight Connector 1333">
              <a:extLst>
                <a:ext uri="{FF2B5EF4-FFF2-40B4-BE49-F238E27FC236}">
                  <a16:creationId xmlns:a16="http://schemas.microsoft.com/office/drawing/2014/main" id="{38734E91-983F-C64B-B2FF-ABC76BAFFF3C}"/>
                </a:ext>
              </a:extLst>
            </p:cNvPr>
            <p:cNvCxnSpPr/>
            <p:nvPr/>
          </p:nvCxnSpPr>
          <p:spPr bwMode="auto">
            <a:xfrm>
              <a:off x="3940358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5" name="Straight Connector 1334">
              <a:extLst>
                <a:ext uri="{FF2B5EF4-FFF2-40B4-BE49-F238E27FC236}">
                  <a16:creationId xmlns:a16="http://schemas.microsoft.com/office/drawing/2014/main" id="{ACBA715B-84C2-5441-8AAB-A504FAAC9126}"/>
                </a:ext>
              </a:extLst>
            </p:cNvPr>
            <p:cNvCxnSpPr/>
            <p:nvPr/>
          </p:nvCxnSpPr>
          <p:spPr bwMode="auto">
            <a:xfrm>
              <a:off x="3947559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6" name="Straight Connector 1335">
              <a:extLst>
                <a:ext uri="{FF2B5EF4-FFF2-40B4-BE49-F238E27FC236}">
                  <a16:creationId xmlns:a16="http://schemas.microsoft.com/office/drawing/2014/main" id="{471B5891-4E0E-8344-8898-9F76C1058FEB}"/>
                </a:ext>
              </a:extLst>
            </p:cNvPr>
            <p:cNvCxnSpPr/>
            <p:nvPr/>
          </p:nvCxnSpPr>
          <p:spPr bwMode="auto">
            <a:xfrm>
              <a:off x="40438223"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7" name="Straight Connector 1336">
              <a:extLst>
                <a:ext uri="{FF2B5EF4-FFF2-40B4-BE49-F238E27FC236}">
                  <a16:creationId xmlns:a16="http://schemas.microsoft.com/office/drawing/2014/main" id="{7BD09B59-458D-9645-A7A1-E22F79FD269C}"/>
                </a:ext>
              </a:extLst>
            </p:cNvPr>
            <p:cNvCxnSpPr/>
            <p:nvPr/>
          </p:nvCxnSpPr>
          <p:spPr bwMode="auto">
            <a:xfrm>
              <a:off x="4091575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8" name="Straight Connector 1337">
              <a:extLst>
                <a:ext uri="{FF2B5EF4-FFF2-40B4-BE49-F238E27FC236}">
                  <a16:creationId xmlns:a16="http://schemas.microsoft.com/office/drawing/2014/main" id="{FE9D4E3B-A1F8-484B-90C9-CA98408D9F70}"/>
                </a:ext>
              </a:extLst>
            </p:cNvPr>
            <p:cNvCxnSpPr/>
            <p:nvPr/>
          </p:nvCxnSpPr>
          <p:spPr bwMode="auto">
            <a:xfrm>
              <a:off x="4134780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39" name="Straight Connector 1338">
              <a:extLst>
                <a:ext uri="{FF2B5EF4-FFF2-40B4-BE49-F238E27FC236}">
                  <a16:creationId xmlns:a16="http://schemas.microsoft.com/office/drawing/2014/main" id="{62F4436C-CF41-864F-A19B-5AC08823038A}"/>
                </a:ext>
              </a:extLst>
            </p:cNvPr>
            <p:cNvCxnSpPr/>
            <p:nvPr/>
          </p:nvCxnSpPr>
          <p:spPr bwMode="auto">
            <a:xfrm>
              <a:off x="31410696"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0" name="Straight Connector 1339">
              <a:extLst>
                <a:ext uri="{FF2B5EF4-FFF2-40B4-BE49-F238E27FC236}">
                  <a16:creationId xmlns:a16="http://schemas.microsoft.com/office/drawing/2014/main" id="{ADFE9FAB-DDF5-174D-830F-9ED99CF474E4}"/>
                </a:ext>
              </a:extLst>
            </p:cNvPr>
            <p:cNvCxnSpPr/>
            <p:nvPr/>
          </p:nvCxnSpPr>
          <p:spPr bwMode="auto">
            <a:xfrm>
              <a:off x="3882752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1" name="Straight Connector 1340">
              <a:extLst>
                <a:ext uri="{FF2B5EF4-FFF2-40B4-BE49-F238E27FC236}">
                  <a16:creationId xmlns:a16="http://schemas.microsoft.com/office/drawing/2014/main" id="{091F6106-E6B8-E043-9859-05B36BD51937}"/>
                </a:ext>
              </a:extLst>
            </p:cNvPr>
            <p:cNvCxnSpPr/>
            <p:nvPr/>
          </p:nvCxnSpPr>
          <p:spPr bwMode="auto">
            <a:xfrm>
              <a:off x="3090664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2" name="Straight Connector 1341">
              <a:extLst>
                <a:ext uri="{FF2B5EF4-FFF2-40B4-BE49-F238E27FC236}">
                  <a16:creationId xmlns:a16="http://schemas.microsoft.com/office/drawing/2014/main" id="{E7594162-CF27-7D47-AA51-F4F2FCC444B8}"/>
                </a:ext>
              </a:extLst>
            </p:cNvPr>
            <p:cNvCxnSpPr/>
            <p:nvPr/>
          </p:nvCxnSpPr>
          <p:spPr bwMode="auto">
            <a:xfrm>
              <a:off x="3731535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3" name="Straight Connector 1342">
              <a:extLst>
                <a:ext uri="{FF2B5EF4-FFF2-40B4-BE49-F238E27FC236}">
                  <a16:creationId xmlns:a16="http://schemas.microsoft.com/office/drawing/2014/main" id="{F0D53ED3-2C07-254F-A413-EFABFE185A4F}"/>
                </a:ext>
              </a:extLst>
            </p:cNvPr>
            <p:cNvCxnSpPr/>
            <p:nvPr/>
          </p:nvCxnSpPr>
          <p:spPr bwMode="auto">
            <a:xfrm>
              <a:off x="3234680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4" name="Straight Connector 1343">
              <a:extLst>
                <a:ext uri="{FF2B5EF4-FFF2-40B4-BE49-F238E27FC236}">
                  <a16:creationId xmlns:a16="http://schemas.microsoft.com/office/drawing/2014/main" id="{C76B6E56-BA0F-424A-8DC3-6DCD724C75C0}"/>
                </a:ext>
              </a:extLst>
            </p:cNvPr>
            <p:cNvCxnSpPr/>
            <p:nvPr/>
          </p:nvCxnSpPr>
          <p:spPr bwMode="auto">
            <a:xfrm>
              <a:off x="3292286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5" name="Straight Connector 1344">
              <a:extLst>
                <a:ext uri="{FF2B5EF4-FFF2-40B4-BE49-F238E27FC236}">
                  <a16:creationId xmlns:a16="http://schemas.microsoft.com/office/drawing/2014/main" id="{9A86746A-1276-BE4E-87BB-A70ECBB2F0B4}"/>
                </a:ext>
              </a:extLst>
            </p:cNvPr>
            <p:cNvCxnSpPr/>
            <p:nvPr/>
          </p:nvCxnSpPr>
          <p:spPr bwMode="auto">
            <a:xfrm>
              <a:off x="3285085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6" name="Straight Connector 1345">
              <a:extLst>
                <a:ext uri="{FF2B5EF4-FFF2-40B4-BE49-F238E27FC236}">
                  <a16:creationId xmlns:a16="http://schemas.microsoft.com/office/drawing/2014/main" id="{74C9AAE7-D948-034B-8495-FFC545008035}"/>
                </a:ext>
              </a:extLst>
            </p:cNvPr>
            <p:cNvCxnSpPr/>
            <p:nvPr/>
          </p:nvCxnSpPr>
          <p:spPr bwMode="auto">
            <a:xfrm>
              <a:off x="3436302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7" name="Straight Connector 1346">
              <a:extLst>
                <a:ext uri="{FF2B5EF4-FFF2-40B4-BE49-F238E27FC236}">
                  <a16:creationId xmlns:a16="http://schemas.microsoft.com/office/drawing/2014/main" id="{0FFD712D-051F-084C-BAED-7642F22BA0BA}"/>
                </a:ext>
              </a:extLst>
            </p:cNvPr>
            <p:cNvCxnSpPr/>
            <p:nvPr/>
          </p:nvCxnSpPr>
          <p:spPr bwMode="auto">
            <a:xfrm>
              <a:off x="3983563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8" name="Straight Connector 1347">
              <a:extLst>
                <a:ext uri="{FF2B5EF4-FFF2-40B4-BE49-F238E27FC236}">
                  <a16:creationId xmlns:a16="http://schemas.microsoft.com/office/drawing/2014/main" id="{115076EB-299E-C443-805A-9AE6A7B3A550}"/>
                </a:ext>
              </a:extLst>
            </p:cNvPr>
            <p:cNvCxnSpPr/>
            <p:nvPr/>
          </p:nvCxnSpPr>
          <p:spPr bwMode="auto">
            <a:xfrm>
              <a:off x="35397663"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49" name="Straight Connector 1348">
              <a:extLst>
                <a:ext uri="{FF2B5EF4-FFF2-40B4-BE49-F238E27FC236}">
                  <a16:creationId xmlns:a16="http://schemas.microsoft.com/office/drawing/2014/main" id="{1587D942-7FAF-5846-B0D9-79C56A363653}"/>
                </a:ext>
              </a:extLst>
            </p:cNvPr>
            <p:cNvCxnSpPr/>
            <p:nvPr/>
          </p:nvCxnSpPr>
          <p:spPr bwMode="auto">
            <a:xfrm>
              <a:off x="3587519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0" name="Straight Connector 1349">
              <a:extLst>
                <a:ext uri="{FF2B5EF4-FFF2-40B4-BE49-F238E27FC236}">
                  <a16:creationId xmlns:a16="http://schemas.microsoft.com/office/drawing/2014/main" id="{B2CB93BD-1365-CF4C-ACBC-859E6B66E2B9}"/>
                </a:ext>
              </a:extLst>
            </p:cNvPr>
            <p:cNvCxnSpPr/>
            <p:nvPr/>
          </p:nvCxnSpPr>
          <p:spPr bwMode="auto">
            <a:xfrm>
              <a:off x="3630724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1" name="Straight Connector 1350">
              <a:extLst>
                <a:ext uri="{FF2B5EF4-FFF2-40B4-BE49-F238E27FC236}">
                  <a16:creationId xmlns:a16="http://schemas.microsoft.com/office/drawing/2014/main" id="{7ECD81E2-3DD0-F445-9018-8EA47E05106A}"/>
                </a:ext>
              </a:extLst>
            </p:cNvPr>
            <p:cNvCxnSpPr/>
            <p:nvPr/>
          </p:nvCxnSpPr>
          <p:spPr bwMode="auto">
            <a:xfrm>
              <a:off x="30618608"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2" name="Straight Connector 1351">
              <a:extLst>
                <a:ext uri="{FF2B5EF4-FFF2-40B4-BE49-F238E27FC236}">
                  <a16:creationId xmlns:a16="http://schemas.microsoft.com/office/drawing/2014/main" id="{D5284D78-2D15-C74B-BA33-A467D4AA5BC3}"/>
                </a:ext>
              </a:extLst>
            </p:cNvPr>
            <p:cNvCxnSpPr/>
            <p:nvPr/>
          </p:nvCxnSpPr>
          <p:spPr bwMode="auto">
            <a:xfrm>
              <a:off x="3803543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3" name="Straight Connector 1352">
              <a:extLst>
                <a:ext uri="{FF2B5EF4-FFF2-40B4-BE49-F238E27FC236}">
                  <a16:creationId xmlns:a16="http://schemas.microsoft.com/office/drawing/2014/main" id="{1C7086B6-CCB0-7743-B4A3-81534736FD49}"/>
                </a:ext>
              </a:extLst>
            </p:cNvPr>
            <p:cNvCxnSpPr/>
            <p:nvPr/>
          </p:nvCxnSpPr>
          <p:spPr bwMode="auto">
            <a:xfrm>
              <a:off x="3011455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4" name="Straight Connector 1353">
              <a:extLst>
                <a:ext uri="{FF2B5EF4-FFF2-40B4-BE49-F238E27FC236}">
                  <a16:creationId xmlns:a16="http://schemas.microsoft.com/office/drawing/2014/main" id="{2DD62933-1590-3E42-B8C4-318338EB410F}"/>
                </a:ext>
              </a:extLst>
            </p:cNvPr>
            <p:cNvCxnSpPr/>
            <p:nvPr/>
          </p:nvCxnSpPr>
          <p:spPr bwMode="auto">
            <a:xfrm>
              <a:off x="3652326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5" name="Straight Connector 1354">
              <a:extLst>
                <a:ext uri="{FF2B5EF4-FFF2-40B4-BE49-F238E27FC236}">
                  <a16:creationId xmlns:a16="http://schemas.microsoft.com/office/drawing/2014/main" id="{190FC879-6130-E444-A279-7DE5F8327FDF}"/>
                </a:ext>
              </a:extLst>
            </p:cNvPr>
            <p:cNvCxnSpPr/>
            <p:nvPr/>
          </p:nvCxnSpPr>
          <p:spPr bwMode="auto">
            <a:xfrm>
              <a:off x="31554712"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6" name="Straight Connector 1355">
              <a:extLst>
                <a:ext uri="{FF2B5EF4-FFF2-40B4-BE49-F238E27FC236}">
                  <a16:creationId xmlns:a16="http://schemas.microsoft.com/office/drawing/2014/main" id="{3463223B-8700-E946-988F-C83718995101}"/>
                </a:ext>
              </a:extLst>
            </p:cNvPr>
            <p:cNvCxnSpPr/>
            <p:nvPr/>
          </p:nvCxnSpPr>
          <p:spPr bwMode="auto">
            <a:xfrm>
              <a:off x="3213077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7" name="Straight Connector 1356">
              <a:extLst>
                <a:ext uri="{FF2B5EF4-FFF2-40B4-BE49-F238E27FC236}">
                  <a16:creationId xmlns:a16="http://schemas.microsoft.com/office/drawing/2014/main" id="{3DBD1FE7-7FE6-9548-AF63-660A5FB81E00}"/>
                </a:ext>
              </a:extLst>
            </p:cNvPr>
            <p:cNvCxnSpPr/>
            <p:nvPr/>
          </p:nvCxnSpPr>
          <p:spPr bwMode="auto">
            <a:xfrm>
              <a:off x="4149181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8" name="Straight Connector 1357">
              <a:extLst>
                <a:ext uri="{FF2B5EF4-FFF2-40B4-BE49-F238E27FC236}">
                  <a16:creationId xmlns:a16="http://schemas.microsoft.com/office/drawing/2014/main" id="{FE9053C0-2F3F-814B-A229-9DD2A74DAD0B}"/>
                </a:ext>
              </a:extLst>
            </p:cNvPr>
            <p:cNvCxnSpPr/>
            <p:nvPr/>
          </p:nvCxnSpPr>
          <p:spPr bwMode="auto">
            <a:xfrm>
              <a:off x="3357093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59" name="Straight Connector 1358">
              <a:extLst>
                <a:ext uri="{FF2B5EF4-FFF2-40B4-BE49-F238E27FC236}">
                  <a16:creationId xmlns:a16="http://schemas.microsoft.com/office/drawing/2014/main" id="{BBE62A77-F921-1745-8C1B-E7AFA2978892}"/>
                </a:ext>
              </a:extLst>
            </p:cNvPr>
            <p:cNvCxnSpPr/>
            <p:nvPr/>
          </p:nvCxnSpPr>
          <p:spPr bwMode="auto">
            <a:xfrm>
              <a:off x="3904354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0" name="Straight Connector 1359">
              <a:extLst>
                <a:ext uri="{FF2B5EF4-FFF2-40B4-BE49-F238E27FC236}">
                  <a16:creationId xmlns:a16="http://schemas.microsoft.com/office/drawing/2014/main" id="{5D007F7D-C05E-8645-8306-DC2731AF3519}"/>
                </a:ext>
              </a:extLst>
            </p:cNvPr>
            <p:cNvCxnSpPr/>
            <p:nvPr/>
          </p:nvCxnSpPr>
          <p:spPr bwMode="auto">
            <a:xfrm>
              <a:off x="34605575"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1" name="Straight Connector 1360">
              <a:extLst>
                <a:ext uri="{FF2B5EF4-FFF2-40B4-BE49-F238E27FC236}">
                  <a16:creationId xmlns:a16="http://schemas.microsoft.com/office/drawing/2014/main" id="{211803CD-9FB2-2741-B469-3969E38D22ED}"/>
                </a:ext>
              </a:extLst>
            </p:cNvPr>
            <p:cNvCxnSpPr/>
            <p:nvPr/>
          </p:nvCxnSpPr>
          <p:spPr bwMode="auto">
            <a:xfrm>
              <a:off x="3508310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2" name="Straight Connector 1361">
              <a:extLst>
                <a:ext uri="{FF2B5EF4-FFF2-40B4-BE49-F238E27FC236}">
                  <a16:creationId xmlns:a16="http://schemas.microsoft.com/office/drawing/2014/main" id="{78E625E9-CD2A-2842-A59A-CF4BE73D3573}"/>
                </a:ext>
              </a:extLst>
            </p:cNvPr>
            <p:cNvCxnSpPr/>
            <p:nvPr/>
          </p:nvCxnSpPr>
          <p:spPr bwMode="auto">
            <a:xfrm>
              <a:off x="3551515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3" name="Straight Connector 1362">
              <a:extLst>
                <a:ext uri="{FF2B5EF4-FFF2-40B4-BE49-F238E27FC236}">
                  <a16:creationId xmlns:a16="http://schemas.microsoft.com/office/drawing/2014/main" id="{941107D6-F1BA-1945-9DB8-4A50E5B5DF2B}"/>
                </a:ext>
              </a:extLst>
            </p:cNvPr>
            <p:cNvCxnSpPr/>
            <p:nvPr/>
          </p:nvCxnSpPr>
          <p:spPr bwMode="auto">
            <a:xfrm>
              <a:off x="3076262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4" name="Straight Connector 1363">
              <a:extLst>
                <a:ext uri="{FF2B5EF4-FFF2-40B4-BE49-F238E27FC236}">
                  <a16:creationId xmlns:a16="http://schemas.microsoft.com/office/drawing/2014/main" id="{CF439D11-4A74-644D-9B94-DA9F34ECFBA6}"/>
                </a:ext>
              </a:extLst>
            </p:cNvPr>
            <p:cNvCxnSpPr/>
            <p:nvPr/>
          </p:nvCxnSpPr>
          <p:spPr bwMode="auto">
            <a:xfrm>
              <a:off x="3817944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5" name="Straight Connector 1364">
              <a:extLst>
                <a:ext uri="{FF2B5EF4-FFF2-40B4-BE49-F238E27FC236}">
                  <a16:creationId xmlns:a16="http://schemas.microsoft.com/office/drawing/2014/main" id="{6DF8640B-1FF5-964E-8251-D826DBC7E790}"/>
                </a:ext>
              </a:extLst>
            </p:cNvPr>
            <p:cNvCxnSpPr/>
            <p:nvPr/>
          </p:nvCxnSpPr>
          <p:spPr bwMode="auto">
            <a:xfrm>
              <a:off x="30258568"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6" name="Straight Connector 1365">
              <a:extLst>
                <a:ext uri="{FF2B5EF4-FFF2-40B4-BE49-F238E27FC236}">
                  <a16:creationId xmlns:a16="http://schemas.microsoft.com/office/drawing/2014/main" id="{235A38A9-5055-544D-9F76-DB07A1DFCFC2}"/>
                </a:ext>
              </a:extLst>
            </p:cNvPr>
            <p:cNvCxnSpPr/>
            <p:nvPr/>
          </p:nvCxnSpPr>
          <p:spPr bwMode="auto">
            <a:xfrm>
              <a:off x="3666728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7" name="Straight Connector 1366">
              <a:extLst>
                <a:ext uri="{FF2B5EF4-FFF2-40B4-BE49-F238E27FC236}">
                  <a16:creationId xmlns:a16="http://schemas.microsoft.com/office/drawing/2014/main" id="{FC0287E7-01C3-744E-A36A-1EE5F7150C2D}"/>
                </a:ext>
              </a:extLst>
            </p:cNvPr>
            <p:cNvCxnSpPr/>
            <p:nvPr/>
          </p:nvCxnSpPr>
          <p:spPr bwMode="auto">
            <a:xfrm>
              <a:off x="31698728"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8" name="Straight Connector 1367">
              <a:extLst>
                <a:ext uri="{FF2B5EF4-FFF2-40B4-BE49-F238E27FC236}">
                  <a16:creationId xmlns:a16="http://schemas.microsoft.com/office/drawing/2014/main" id="{F6E1920D-53E4-0542-9D3B-2BB4795DA89C}"/>
                </a:ext>
              </a:extLst>
            </p:cNvPr>
            <p:cNvCxnSpPr/>
            <p:nvPr/>
          </p:nvCxnSpPr>
          <p:spPr bwMode="auto">
            <a:xfrm>
              <a:off x="3227479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69" name="Straight Connector 1368">
              <a:extLst>
                <a:ext uri="{FF2B5EF4-FFF2-40B4-BE49-F238E27FC236}">
                  <a16:creationId xmlns:a16="http://schemas.microsoft.com/office/drawing/2014/main" id="{AEEC1E96-3992-EE4B-B2FA-2246CD95C324}"/>
                </a:ext>
              </a:extLst>
            </p:cNvPr>
            <p:cNvCxnSpPr/>
            <p:nvPr/>
          </p:nvCxnSpPr>
          <p:spPr bwMode="auto">
            <a:xfrm>
              <a:off x="4163583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0" name="Straight Connector 1369">
              <a:extLst>
                <a:ext uri="{FF2B5EF4-FFF2-40B4-BE49-F238E27FC236}">
                  <a16:creationId xmlns:a16="http://schemas.microsoft.com/office/drawing/2014/main" id="{EFBA54B3-C33D-C041-A853-8697CCFF82B5}"/>
                </a:ext>
              </a:extLst>
            </p:cNvPr>
            <p:cNvCxnSpPr/>
            <p:nvPr/>
          </p:nvCxnSpPr>
          <p:spPr bwMode="auto">
            <a:xfrm>
              <a:off x="33714952"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1" name="Straight Connector 1370">
              <a:extLst>
                <a:ext uri="{FF2B5EF4-FFF2-40B4-BE49-F238E27FC236}">
                  <a16:creationId xmlns:a16="http://schemas.microsoft.com/office/drawing/2014/main" id="{563FAC24-A1AA-8749-884A-5E36E7330AAF}"/>
                </a:ext>
              </a:extLst>
            </p:cNvPr>
            <p:cNvCxnSpPr/>
            <p:nvPr/>
          </p:nvCxnSpPr>
          <p:spPr bwMode="auto">
            <a:xfrm>
              <a:off x="3918756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2" name="Straight Connector 1371">
              <a:extLst>
                <a:ext uri="{FF2B5EF4-FFF2-40B4-BE49-F238E27FC236}">
                  <a16:creationId xmlns:a16="http://schemas.microsoft.com/office/drawing/2014/main" id="{4FB8AC64-863B-3D47-B179-2156FE1FB088}"/>
                </a:ext>
              </a:extLst>
            </p:cNvPr>
            <p:cNvCxnSpPr/>
            <p:nvPr/>
          </p:nvCxnSpPr>
          <p:spPr bwMode="auto">
            <a:xfrm>
              <a:off x="34749591"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3" name="Straight Connector 1372">
              <a:extLst>
                <a:ext uri="{FF2B5EF4-FFF2-40B4-BE49-F238E27FC236}">
                  <a16:creationId xmlns:a16="http://schemas.microsoft.com/office/drawing/2014/main" id="{24F07B0A-BF77-6542-9D4B-9A14E7F990E4}"/>
                </a:ext>
              </a:extLst>
            </p:cNvPr>
            <p:cNvCxnSpPr/>
            <p:nvPr/>
          </p:nvCxnSpPr>
          <p:spPr bwMode="auto">
            <a:xfrm>
              <a:off x="35227120"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4" name="Straight Connector 1373">
              <a:extLst>
                <a:ext uri="{FF2B5EF4-FFF2-40B4-BE49-F238E27FC236}">
                  <a16:creationId xmlns:a16="http://schemas.microsoft.com/office/drawing/2014/main" id="{35030CE1-7D1E-CC48-A60B-9853763D04C5}"/>
                </a:ext>
              </a:extLst>
            </p:cNvPr>
            <p:cNvCxnSpPr/>
            <p:nvPr/>
          </p:nvCxnSpPr>
          <p:spPr bwMode="auto">
            <a:xfrm>
              <a:off x="3565916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5" name="Straight Connector 1374">
              <a:extLst>
                <a:ext uri="{FF2B5EF4-FFF2-40B4-BE49-F238E27FC236}">
                  <a16:creationId xmlns:a16="http://schemas.microsoft.com/office/drawing/2014/main" id="{EA752AF5-7D5C-1546-A803-97FE6ECD418C}"/>
                </a:ext>
              </a:extLst>
            </p:cNvPr>
            <p:cNvCxnSpPr/>
            <p:nvPr/>
          </p:nvCxnSpPr>
          <p:spPr bwMode="auto">
            <a:xfrm>
              <a:off x="3666728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6" name="Straight Connector 1375">
              <a:extLst>
                <a:ext uri="{FF2B5EF4-FFF2-40B4-BE49-F238E27FC236}">
                  <a16:creationId xmlns:a16="http://schemas.microsoft.com/office/drawing/2014/main" id="{1B82A201-C34A-B040-BA9F-3FFECF3B6B88}"/>
                </a:ext>
              </a:extLst>
            </p:cNvPr>
            <p:cNvCxnSpPr/>
            <p:nvPr/>
          </p:nvCxnSpPr>
          <p:spPr bwMode="auto">
            <a:xfrm>
              <a:off x="4105976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7" name="Straight Connector 1376">
              <a:extLst>
                <a:ext uri="{FF2B5EF4-FFF2-40B4-BE49-F238E27FC236}">
                  <a16:creationId xmlns:a16="http://schemas.microsoft.com/office/drawing/2014/main" id="{EC5438AF-E50A-1441-A0AC-4631FD41E6EE}"/>
                </a:ext>
              </a:extLst>
            </p:cNvPr>
            <p:cNvCxnSpPr/>
            <p:nvPr/>
          </p:nvCxnSpPr>
          <p:spPr bwMode="auto">
            <a:xfrm>
              <a:off x="3616322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8" name="Straight Connector 1377">
              <a:extLst>
                <a:ext uri="{FF2B5EF4-FFF2-40B4-BE49-F238E27FC236}">
                  <a16:creationId xmlns:a16="http://schemas.microsoft.com/office/drawing/2014/main" id="{E61E8CD7-A550-AD49-B3EE-DF727632E080}"/>
                </a:ext>
              </a:extLst>
            </p:cNvPr>
            <p:cNvCxnSpPr/>
            <p:nvPr/>
          </p:nvCxnSpPr>
          <p:spPr bwMode="auto">
            <a:xfrm>
              <a:off x="4120378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79" name="Straight Connector 1378">
              <a:extLst>
                <a:ext uri="{FF2B5EF4-FFF2-40B4-BE49-F238E27FC236}">
                  <a16:creationId xmlns:a16="http://schemas.microsoft.com/office/drawing/2014/main" id="{73B15D20-E839-4748-B331-F2249AA5C869}"/>
                </a:ext>
              </a:extLst>
            </p:cNvPr>
            <p:cNvCxnSpPr/>
            <p:nvPr/>
          </p:nvCxnSpPr>
          <p:spPr bwMode="auto">
            <a:xfrm>
              <a:off x="3760338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0" name="Straight Connector 1379">
              <a:extLst>
                <a:ext uri="{FF2B5EF4-FFF2-40B4-BE49-F238E27FC236}">
                  <a16:creationId xmlns:a16="http://schemas.microsoft.com/office/drawing/2014/main" id="{A4082A75-D515-6545-912E-A95E8CABFEDB}"/>
                </a:ext>
              </a:extLst>
            </p:cNvPr>
            <p:cNvCxnSpPr/>
            <p:nvPr/>
          </p:nvCxnSpPr>
          <p:spPr bwMode="auto">
            <a:xfrm>
              <a:off x="3817944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1" name="Straight Connector 1380">
              <a:extLst>
                <a:ext uri="{FF2B5EF4-FFF2-40B4-BE49-F238E27FC236}">
                  <a16:creationId xmlns:a16="http://schemas.microsoft.com/office/drawing/2014/main" id="{8B498791-0A93-B946-81AA-A15794A8A3AF}"/>
                </a:ext>
              </a:extLst>
            </p:cNvPr>
            <p:cNvCxnSpPr/>
            <p:nvPr/>
          </p:nvCxnSpPr>
          <p:spPr bwMode="auto">
            <a:xfrm>
              <a:off x="4141980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2" name="Straight Connector 1381">
              <a:extLst>
                <a:ext uri="{FF2B5EF4-FFF2-40B4-BE49-F238E27FC236}">
                  <a16:creationId xmlns:a16="http://schemas.microsoft.com/office/drawing/2014/main" id="{83280C10-F3A4-A148-9ACA-A1D9D6D0E345}"/>
                </a:ext>
              </a:extLst>
            </p:cNvPr>
            <p:cNvCxnSpPr/>
            <p:nvPr/>
          </p:nvCxnSpPr>
          <p:spPr bwMode="auto">
            <a:xfrm>
              <a:off x="3961960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3" name="Straight Connector 1382">
              <a:extLst>
                <a:ext uri="{FF2B5EF4-FFF2-40B4-BE49-F238E27FC236}">
                  <a16:creationId xmlns:a16="http://schemas.microsoft.com/office/drawing/2014/main" id="{896A366F-1A98-314C-A620-4951E1789BB4}"/>
                </a:ext>
              </a:extLst>
            </p:cNvPr>
            <p:cNvCxnSpPr/>
            <p:nvPr/>
          </p:nvCxnSpPr>
          <p:spPr bwMode="auto">
            <a:xfrm>
              <a:off x="4177984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4" name="Straight Connector 1383">
              <a:extLst>
                <a:ext uri="{FF2B5EF4-FFF2-40B4-BE49-F238E27FC236}">
                  <a16:creationId xmlns:a16="http://schemas.microsoft.com/office/drawing/2014/main" id="{0EEF9C9D-4740-D448-91B6-4BB42CC142E6}"/>
                </a:ext>
              </a:extLst>
            </p:cNvPr>
            <p:cNvCxnSpPr/>
            <p:nvPr/>
          </p:nvCxnSpPr>
          <p:spPr bwMode="auto">
            <a:xfrm>
              <a:off x="40654247"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5" name="Straight Connector 1384">
              <a:extLst>
                <a:ext uri="{FF2B5EF4-FFF2-40B4-BE49-F238E27FC236}">
                  <a16:creationId xmlns:a16="http://schemas.microsoft.com/office/drawing/2014/main" id="{0F74D43C-6DF0-C343-8024-D7F6B808E8A2}"/>
                </a:ext>
              </a:extLst>
            </p:cNvPr>
            <p:cNvCxnSpPr/>
            <p:nvPr/>
          </p:nvCxnSpPr>
          <p:spPr bwMode="auto">
            <a:xfrm>
              <a:off x="4113177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6" name="Straight Connector 1385">
              <a:extLst>
                <a:ext uri="{FF2B5EF4-FFF2-40B4-BE49-F238E27FC236}">
                  <a16:creationId xmlns:a16="http://schemas.microsoft.com/office/drawing/2014/main" id="{8FE2B468-95F6-A946-8423-C28390A51641}"/>
                </a:ext>
              </a:extLst>
            </p:cNvPr>
            <p:cNvCxnSpPr/>
            <p:nvPr/>
          </p:nvCxnSpPr>
          <p:spPr bwMode="auto">
            <a:xfrm>
              <a:off x="4156382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7" name="Straight Connector 1386">
              <a:extLst>
                <a:ext uri="{FF2B5EF4-FFF2-40B4-BE49-F238E27FC236}">
                  <a16:creationId xmlns:a16="http://schemas.microsoft.com/office/drawing/2014/main" id="{AF2B5857-7CB1-F64F-9206-0A7C5B3CA43D}"/>
                </a:ext>
              </a:extLst>
            </p:cNvPr>
            <p:cNvCxnSpPr/>
            <p:nvPr/>
          </p:nvCxnSpPr>
          <p:spPr bwMode="auto">
            <a:xfrm>
              <a:off x="30546600"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8" name="Straight Connector 1387">
              <a:extLst>
                <a:ext uri="{FF2B5EF4-FFF2-40B4-BE49-F238E27FC236}">
                  <a16:creationId xmlns:a16="http://schemas.microsoft.com/office/drawing/2014/main" id="{CBB86C05-7969-FE44-8530-40BB2EA558EE}"/>
                </a:ext>
              </a:extLst>
            </p:cNvPr>
            <p:cNvCxnSpPr/>
            <p:nvPr/>
          </p:nvCxnSpPr>
          <p:spPr bwMode="auto">
            <a:xfrm>
              <a:off x="3796342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89" name="Straight Connector 1388">
              <a:extLst>
                <a:ext uri="{FF2B5EF4-FFF2-40B4-BE49-F238E27FC236}">
                  <a16:creationId xmlns:a16="http://schemas.microsoft.com/office/drawing/2014/main" id="{88DF619F-759C-FD4E-8D7A-FCDA4AC1A06E}"/>
                </a:ext>
              </a:extLst>
            </p:cNvPr>
            <p:cNvCxnSpPr/>
            <p:nvPr/>
          </p:nvCxnSpPr>
          <p:spPr bwMode="auto">
            <a:xfrm>
              <a:off x="3004254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0" name="Straight Connector 1389">
              <a:extLst>
                <a:ext uri="{FF2B5EF4-FFF2-40B4-BE49-F238E27FC236}">
                  <a16:creationId xmlns:a16="http://schemas.microsoft.com/office/drawing/2014/main" id="{82E0FEB3-D39E-684D-9A32-B09628CA895A}"/>
                </a:ext>
              </a:extLst>
            </p:cNvPr>
            <p:cNvCxnSpPr/>
            <p:nvPr/>
          </p:nvCxnSpPr>
          <p:spPr bwMode="auto">
            <a:xfrm>
              <a:off x="3645125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1" name="Straight Connector 1390">
              <a:extLst>
                <a:ext uri="{FF2B5EF4-FFF2-40B4-BE49-F238E27FC236}">
                  <a16:creationId xmlns:a16="http://schemas.microsoft.com/office/drawing/2014/main" id="{10132D24-2E85-EF44-BB6B-04EA5AECC689}"/>
                </a:ext>
              </a:extLst>
            </p:cNvPr>
            <p:cNvCxnSpPr/>
            <p:nvPr/>
          </p:nvCxnSpPr>
          <p:spPr bwMode="auto">
            <a:xfrm>
              <a:off x="31482704" y="9144036"/>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2" name="Straight Connector 1391">
              <a:extLst>
                <a:ext uri="{FF2B5EF4-FFF2-40B4-BE49-F238E27FC236}">
                  <a16:creationId xmlns:a16="http://schemas.microsoft.com/office/drawing/2014/main" id="{657C1490-8FCC-6B4D-B3E3-7A03BA4DD28D}"/>
                </a:ext>
              </a:extLst>
            </p:cNvPr>
            <p:cNvCxnSpPr/>
            <p:nvPr/>
          </p:nvCxnSpPr>
          <p:spPr bwMode="auto">
            <a:xfrm>
              <a:off x="3205876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3" name="Straight Connector 1392">
              <a:extLst>
                <a:ext uri="{FF2B5EF4-FFF2-40B4-BE49-F238E27FC236}">
                  <a16:creationId xmlns:a16="http://schemas.microsoft.com/office/drawing/2014/main" id="{FCEE3E65-2EAA-A343-9926-EC8020860B54}"/>
                </a:ext>
              </a:extLst>
            </p:cNvPr>
            <p:cNvCxnSpPr/>
            <p:nvPr/>
          </p:nvCxnSpPr>
          <p:spPr bwMode="auto">
            <a:xfrm>
              <a:off x="4141980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4" name="Straight Connector 1393">
              <a:extLst>
                <a:ext uri="{FF2B5EF4-FFF2-40B4-BE49-F238E27FC236}">
                  <a16:creationId xmlns:a16="http://schemas.microsoft.com/office/drawing/2014/main" id="{628FCD8D-8205-1C4B-8337-E29EC9EB58D4}"/>
                </a:ext>
              </a:extLst>
            </p:cNvPr>
            <p:cNvCxnSpPr/>
            <p:nvPr/>
          </p:nvCxnSpPr>
          <p:spPr bwMode="auto">
            <a:xfrm>
              <a:off x="33498928"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5" name="Straight Connector 1394">
              <a:extLst>
                <a:ext uri="{FF2B5EF4-FFF2-40B4-BE49-F238E27FC236}">
                  <a16:creationId xmlns:a16="http://schemas.microsoft.com/office/drawing/2014/main" id="{31836E2D-423D-6643-8CBB-8A07F4E773CC}"/>
                </a:ext>
              </a:extLst>
            </p:cNvPr>
            <p:cNvCxnSpPr/>
            <p:nvPr/>
          </p:nvCxnSpPr>
          <p:spPr bwMode="auto">
            <a:xfrm>
              <a:off x="3897153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6" name="Straight Connector 1395">
              <a:extLst>
                <a:ext uri="{FF2B5EF4-FFF2-40B4-BE49-F238E27FC236}">
                  <a16:creationId xmlns:a16="http://schemas.microsoft.com/office/drawing/2014/main" id="{C5AC782E-9085-F64D-851C-A2D259E2D60F}"/>
                </a:ext>
              </a:extLst>
            </p:cNvPr>
            <p:cNvCxnSpPr/>
            <p:nvPr/>
          </p:nvCxnSpPr>
          <p:spPr bwMode="auto">
            <a:xfrm>
              <a:off x="34533567"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7" name="Straight Connector 1396">
              <a:extLst>
                <a:ext uri="{FF2B5EF4-FFF2-40B4-BE49-F238E27FC236}">
                  <a16:creationId xmlns:a16="http://schemas.microsoft.com/office/drawing/2014/main" id="{BD97F98D-E671-3B4B-833D-548649705BF4}"/>
                </a:ext>
              </a:extLst>
            </p:cNvPr>
            <p:cNvCxnSpPr/>
            <p:nvPr/>
          </p:nvCxnSpPr>
          <p:spPr bwMode="auto">
            <a:xfrm>
              <a:off x="35011096"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398" name="Straight Connector 1397">
              <a:extLst>
                <a:ext uri="{FF2B5EF4-FFF2-40B4-BE49-F238E27FC236}">
                  <a16:creationId xmlns:a16="http://schemas.microsoft.com/office/drawing/2014/main" id="{ED579073-1127-2D42-8C9F-4B383A7FE314}"/>
                </a:ext>
              </a:extLst>
            </p:cNvPr>
            <p:cNvCxnSpPr/>
            <p:nvPr/>
          </p:nvCxnSpPr>
          <p:spPr bwMode="auto">
            <a:xfrm>
              <a:off x="35443144" y="9142984"/>
              <a:ext cx="0" cy="745641"/>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grpSp>
        <p:nvGrpSpPr>
          <p:cNvPr id="1242" name="Group 1241">
            <a:extLst>
              <a:ext uri="{FF2B5EF4-FFF2-40B4-BE49-F238E27FC236}">
                <a16:creationId xmlns:a16="http://schemas.microsoft.com/office/drawing/2014/main" id="{F42F1F44-2B6F-2F46-B73A-1EC4AC3F9801}"/>
              </a:ext>
            </a:extLst>
          </p:cNvPr>
          <p:cNvGrpSpPr/>
          <p:nvPr/>
        </p:nvGrpSpPr>
        <p:grpSpPr>
          <a:xfrm>
            <a:off x="6945632" y="2740757"/>
            <a:ext cx="1319990" cy="1181260"/>
            <a:chOff x="17627192" y="11835565"/>
            <a:chExt cx="2982850" cy="2615331"/>
          </a:xfrm>
        </p:grpSpPr>
        <p:sp>
          <p:nvSpPr>
            <p:cNvPr id="1250" name="TextBox 1249">
              <a:extLst>
                <a:ext uri="{FF2B5EF4-FFF2-40B4-BE49-F238E27FC236}">
                  <a16:creationId xmlns:a16="http://schemas.microsoft.com/office/drawing/2014/main" id="{01444244-B380-DE46-9A79-9D67152D6D75}"/>
                </a:ext>
              </a:extLst>
            </p:cNvPr>
            <p:cNvSpPr txBox="1"/>
            <p:nvPr/>
          </p:nvSpPr>
          <p:spPr>
            <a:xfrm>
              <a:off x="17627192" y="13511104"/>
              <a:ext cx="1441865" cy="939792"/>
            </a:xfrm>
            <a:prstGeom prst="rect">
              <a:avLst/>
            </a:prstGeom>
            <a:noFill/>
          </p:spPr>
          <p:txBody>
            <a:bodyPr wrap="none" rtlCol="0">
              <a:spAutoFit/>
            </a:bodyPr>
            <a:lstStyle/>
            <a:p>
              <a:pPr algn="ctr"/>
              <a:r>
                <a:rPr lang="en-US" sz="1400" b="1" dirty="0">
                  <a:solidFill>
                    <a:srgbClr val="993366"/>
                  </a:solidFill>
                </a:rPr>
                <a:t>Linkage </a:t>
              </a:r>
            </a:p>
            <a:p>
              <a:pPr algn="ctr"/>
              <a:r>
                <a:rPr lang="en-US" sz="1400" b="1" dirty="0">
                  <a:solidFill>
                    <a:srgbClr val="993366"/>
                  </a:solidFill>
                </a:rPr>
                <a:t>Group 1</a:t>
              </a:r>
            </a:p>
          </p:txBody>
        </p:sp>
        <p:pic>
          <p:nvPicPr>
            <p:cNvPr id="1251" name="Picture 1250">
              <a:extLst>
                <a:ext uri="{FF2B5EF4-FFF2-40B4-BE49-F238E27FC236}">
                  <a16:creationId xmlns:a16="http://schemas.microsoft.com/office/drawing/2014/main" id="{9744E0E7-D497-6D45-AF28-8E28F1260EE2}"/>
                </a:ext>
              </a:extLst>
            </p:cNvPr>
            <p:cNvPicPr>
              <a:picLocks noChangeAspect="1"/>
            </p:cNvPicPr>
            <p:nvPr/>
          </p:nvPicPr>
          <p:blipFill>
            <a:blip r:embed="rId4"/>
            <a:stretch>
              <a:fillRect/>
            </a:stretch>
          </p:blipFill>
          <p:spPr>
            <a:xfrm rot="10800000">
              <a:off x="17924035" y="12275239"/>
              <a:ext cx="2330262" cy="845744"/>
            </a:xfrm>
            <a:prstGeom prst="rect">
              <a:avLst/>
            </a:prstGeom>
          </p:spPr>
        </p:pic>
        <p:cxnSp>
          <p:nvCxnSpPr>
            <p:cNvPr id="1252" name="Straight Connector 1251">
              <a:extLst>
                <a:ext uri="{FF2B5EF4-FFF2-40B4-BE49-F238E27FC236}">
                  <a16:creationId xmlns:a16="http://schemas.microsoft.com/office/drawing/2014/main" id="{7A1F8D91-AE22-C24F-8A31-DAF44C5E28A7}"/>
                </a:ext>
              </a:extLst>
            </p:cNvPr>
            <p:cNvCxnSpPr>
              <a:cxnSpLocks/>
            </p:cNvCxnSpPr>
            <p:nvPr/>
          </p:nvCxnSpPr>
          <p:spPr bwMode="auto">
            <a:xfrm rot="10800000">
              <a:off x="18453219" y="11835565"/>
              <a:ext cx="0" cy="1249697"/>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253" name="TextBox 1252">
              <a:extLst>
                <a:ext uri="{FF2B5EF4-FFF2-40B4-BE49-F238E27FC236}">
                  <a16:creationId xmlns:a16="http://schemas.microsoft.com/office/drawing/2014/main" id="{F785A232-9516-524C-BC13-45D6FACE9FD2}"/>
                </a:ext>
              </a:extLst>
            </p:cNvPr>
            <p:cNvSpPr txBox="1"/>
            <p:nvPr/>
          </p:nvSpPr>
          <p:spPr>
            <a:xfrm>
              <a:off x="19168177" y="13482107"/>
              <a:ext cx="1441865" cy="939792"/>
            </a:xfrm>
            <a:prstGeom prst="rect">
              <a:avLst/>
            </a:prstGeom>
            <a:noFill/>
          </p:spPr>
          <p:txBody>
            <a:bodyPr wrap="none" rtlCol="0">
              <a:spAutoFit/>
            </a:bodyPr>
            <a:lstStyle/>
            <a:p>
              <a:pPr algn="ctr"/>
              <a:r>
                <a:rPr lang="en-US" sz="1400" b="1" dirty="0">
                  <a:solidFill>
                    <a:srgbClr val="4E8F00"/>
                  </a:solidFill>
                </a:rPr>
                <a:t>Linkage </a:t>
              </a:r>
            </a:p>
            <a:p>
              <a:pPr algn="ctr"/>
              <a:r>
                <a:rPr lang="en-US" sz="1400" b="1" dirty="0">
                  <a:solidFill>
                    <a:srgbClr val="4E8F00"/>
                  </a:solidFill>
                </a:rPr>
                <a:t>Group 2</a:t>
              </a:r>
            </a:p>
          </p:txBody>
        </p:sp>
      </p:grpSp>
      <p:sp>
        <p:nvSpPr>
          <p:cNvPr id="1243" name="TextBox 1242">
            <a:extLst>
              <a:ext uri="{FF2B5EF4-FFF2-40B4-BE49-F238E27FC236}">
                <a16:creationId xmlns:a16="http://schemas.microsoft.com/office/drawing/2014/main" id="{5A94C1D8-7AD7-B545-A290-2EE209AB3B9D}"/>
              </a:ext>
            </a:extLst>
          </p:cNvPr>
          <p:cNvSpPr txBox="1"/>
          <p:nvPr/>
        </p:nvSpPr>
        <p:spPr>
          <a:xfrm>
            <a:off x="526157" y="1976282"/>
            <a:ext cx="8002447" cy="707886"/>
          </a:xfrm>
          <a:prstGeom prst="rect">
            <a:avLst/>
          </a:prstGeom>
          <a:noFill/>
        </p:spPr>
        <p:txBody>
          <a:bodyPr wrap="square" rtlCol="0">
            <a:spAutoFit/>
          </a:bodyPr>
          <a:lstStyle/>
          <a:p>
            <a:r>
              <a:rPr lang="en-US" sz="2000" b="1" dirty="0"/>
              <a:t>Microsatellite </a:t>
            </a:r>
            <a:r>
              <a:rPr lang="en-US" sz="2000" dirty="0"/>
              <a:t>(previous work) – samples 12-15 sites throughout the genome</a:t>
            </a:r>
          </a:p>
        </p:txBody>
      </p:sp>
      <p:sp>
        <p:nvSpPr>
          <p:cNvPr id="1244" name="TextBox 1243">
            <a:extLst>
              <a:ext uri="{FF2B5EF4-FFF2-40B4-BE49-F238E27FC236}">
                <a16:creationId xmlns:a16="http://schemas.microsoft.com/office/drawing/2014/main" id="{A0996D7D-F6F7-F64B-989E-9EC0E246BC47}"/>
              </a:ext>
            </a:extLst>
          </p:cNvPr>
          <p:cNvSpPr txBox="1"/>
          <p:nvPr/>
        </p:nvSpPr>
        <p:spPr>
          <a:xfrm>
            <a:off x="526157" y="4093908"/>
            <a:ext cx="7568785" cy="707886"/>
          </a:xfrm>
          <a:prstGeom prst="rect">
            <a:avLst/>
          </a:prstGeom>
          <a:noFill/>
        </p:spPr>
        <p:txBody>
          <a:bodyPr wrap="square" rtlCol="0">
            <a:spAutoFit/>
          </a:bodyPr>
          <a:lstStyle/>
          <a:p>
            <a:r>
              <a:rPr lang="en-US" sz="2000" b="1" dirty="0"/>
              <a:t>Restriction site associated sequencing </a:t>
            </a:r>
            <a:r>
              <a:rPr lang="en-US" sz="2000" dirty="0"/>
              <a:t>(current work) – samples thousands of loci genome-wide </a:t>
            </a:r>
          </a:p>
        </p:txBody>
      </p:sp>
      <p:pic>
        <p:nvPicPr>
          <p:cNvPr id="1245" name="Picture 1244">
            <a:extLst>
              <a:ext uri="{FF2B5EF4-FFF2-40B4-BE49-F238E27FC236}">
                <a16:creationId xmlns:a16="http://schemas.microsoft.com/office/drawing/2014/main" id="{CA8A69A4-E43B-C74D-B437-3846C516B805}"/>
              </a:ext>
            </a:extLst>
          </p:cNvPr>
          <p:cNvPicPr>
            <a:picLocks noChangeAspect="1"/>
          </p:cNvPicPr>
          <p:nvPr/>
        </p:nvPicPr>
        <p:blipFill>
          <a:blip r:embed="rId5"/>
          <a:stretch>
            <a:fillRect/>
          </a:stretch>
        </p:blipFill>
        <p:spPr>
          <a:xfrm rot="10800000">
            <a:off x="7066738" y="5059561"/>
            <a:ext cx="1028204" cy="596328"/>
          </a:xfrm>
          <a:prstGeom prst="rect">
            <a:avLst/>
          </a:prstGeom>
        </p:spPr>
      </p:pic>
      <p:cxnSp>
        <p:nvCxnSpPr>
          <p:cNvPr id="1246" name="Straight Connector 1245">
            <a:extLst>
              <a:ext uri="{FF2B5EF4-FFF2-40B4-BE49-F238E27FC236}">
                <a16:creationId xmlns:a16="http://schemas.microsoft.com/office/drawing/2014/main" id="{2287830E-BBF8-884D-A025-834D56A8B310}"/>
              </a:ext>
            </a:extLst>
          </p:cNvPr>
          <p:cNvCxnSpPr>
            <a:cxnSpLocks/>
          </p:cNvCxnSpPr>
          <p:nvPr/>
        </p:nvCxnSpPr>
        <p:spPr bwMode="auto">
          <a:xfrm>
            <a:off x="5152930" y="2941935"/>
            <a:ext cx="1913809" cy="380139"/>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47" name="Straight Connector 1246">
            <a:extLst>
              <a:ext uri="{FF2B5EF4-FFF2-40B4-BE49-F238E27FC236}">
                <a16:creationId xmlns:a16="http://schemas.microsoft.com/office/drawing/2014/main" id="{99061340-45C3-3F45-8F59-5D29D4E0216C}"/>
              </a:ext>
            </a:extLst>
          </p:cNvPr>
          <p:cNvCxnSpPr>
            <a:cxnSpLocks/>
          </p:cNvCxnSpPr>
          <p:nvPr/>
        </p:nvCxnSpPr>
        <p:spPr bwMode="auto">
          <a:xfrm>
            <a:off x="5546880" y="2933074"/>
            <a:ext cx="1519859" cy="886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48" name="Straight Connector 1247">
            <a:extLst>
              <a:ext uri="{FF2B5EF4-FFF2-40B4-BE49-F238E27FC236}">
                <a16:creationId xmlns:a16="http://schemas.microsoft.com/office/drawing/2014/main" id="{CC09332E-D9DE-3F41-B9CB-D44E082F784B}"/>
              </a:ext>
            </a:extLst>
          </p:cNvPr>
          <p:cNvCxnSpPr>
            <a:cxnSpLocks/>
          </p:cNvCxnSpPr>
          <p:nvPr/>
        </p:nvCxnSpPr>
        <p:spPr bwMode="auto">
          <a:xfrm>
            <a:off x="5152929" y="5301898"/>
            <a:ext cx="1913809" cy="35399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249" name="Straight Connector 1248">
            <a:extLst>
              <a:ext uri="{FF2B5EF4-FFF2-40B4-BE49-F238E27FC236}">
                <a16:creationId xmlns:a16="http://schemas.microsoft.com/office/drawing/2014/main" id="{F30A0990-6630-BD47-8083-5109DB90F585}"/>
              </a:ext>
            </a:extLst>
          </p:cNvPr>
          <p:cNvCxnSpPr>
            <a:cxnSpLocks/>
          </p:cNvCxnSpPr>
          <p:nvPr/>
        </p:nvCxnSpPr>
        <p:spPr bwMode="auto">
          <a:xfrm>
            <a:off x="5546879" y="5293037"/>
            <a:ext cx="1519859" cy="886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12" name="Straight Arrow Connector 1411">
            <a:extLst>
              <a:ext uri="{FF2B5EF4-FFF2-40B4-BE49-F238E27FC236}">
                <a16:creationId xmlns:a16="http://schemas.microsoft.com/office/drawing/2014/main" id="{11D22561-E6BF-A145-B543-B81BDD397301}"/>
              </a:ext>
            </a:extLst>
          </p:cNvPr>
          <p:cNvCxnSpPr>
            <a:cxnSpLocks/>
          </p:cNvCxnSpPr>
          <p:nvPr/>
        </p:nvCxnSpPr>
        <p:spPr bwMode="auto">
          <a:xfrm flipH="1">
            <a:off x="7331268" y="2592994"/>
            <a:ext cx="424861" cy="203623"/>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413" name="TextBox 1412">
            <a:extLst>
              <a:ext uri="{FF2B5EF4-FFF2-40B4-BE49-F238E27FC236}">
                <a16:creationId xmlns:a16="http://schemas.microsoft.com/office/drawing/2014/main" id="{B84C3EBC-43E8-5746-AE51-6B8BD82E6DED}"/>
              </a:ext>
            </a:extLst>
          </p:cNvPr>
          <p:cNvSpPr txBox="1"/>
          <p:nvPr/>
        </p:nvSpPr>
        <p:spPr>
          <a:xfrm>
            <a:off x="7721669" y="2452872"/>
            <a:ext cx="887373" cy="276999"/>
          </a:xfrm>
          <a:prstGeom prst="rect">
            <a:avLst/>
          </a:prstGeom>
          <a:noFill/>
        </p:spPr>
        <p:txBody>
          <a:bodyPr wrap="square" rtlCol="0">
            <a:spAutoFit/>
          </a:bodyPr>
          <a:lstStyle/>
          <a:p>
            <a:r>
              <a:rPr lang="en-US" sz="1200" dirty="0"/>
              <a:t>marker</a:t>
            </a:r>
          </a:p>
        </p:txBody>
      </p:sp>
      <p:sp>
        <p:nvSpPr>
          <p:cNvPr id="1414" name="Left Brace 1413">
            <a:extLst>
              <a:ext uri="{FF2B5EF4-FFF2-40B4-BE49-F238E27FC236}">
                <a16:creationId xmlns:a16="http://schemas.microsoft.com/office/drawing/2014/main" id="{60809E06-7A02-B940-A125-54B5563BA30D}"/>
              </a:ext>
            </a:extLst>
          </p:cNvPr>
          <p:cNvSpPr/>
          <p:nvPr/>
        </p:nvSpPr>
        <p:spPr bwMode="auto">
          <a:xfrm rot="5400000">
            <a:off x="7784094" y="2620289"/>
            <a:ext cx="107593" cy="514102"/>
          </a:xfrm>
          <a:prstGeom prst="leftBrac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1415" name="TextBox 1414">
            <a:extLst>
              <a:ext uri="{FF2B5EF4-FFF2-40B4-BE49-F238E27FC236}">
                <a16:creationId xmlns:a16="http://schemas.microsoft.com/office/drawing/2014/main" id="{7A65C1B1-770B-D74B-BCF4-5B0E5AF75097}"/>
              </a:ext>
            </a:extLst>
          </p:cNvPr>
          <p:cNvSpPr txBox="1"/>
          <p:nvPr/>
        </p:nvSpPr>
        <p:spPr>
          <a:xfrm>
            <a:off x="7734207" y="2661400"/>
            <a:ext cx="1165060" cy="276999"/>
          </a:xfrm>
          <a:prstGeom prst="rect">
            <a:avLst/>
          </a:prstGeom>
          <a:noFill/>
        </p:spPr>
        <p:txBody>
          <a:bodyPr wrap="square" rtlCol="0">
            <a:spAutoFit/>
          </a:bodyPr>
          <a:lstStyle/>
          <a:p>
            <a:r>
              <a:rPr lang="en-US" sz="1200" dirty="0"/>
              <a:t>linkage group</a:t>
            </a:r>
          </a:p>
        </p:txBody>
      </p:sp>
    </p:spTree>
    <p:extLst>
      <p:ext uri="{BB962C8B-B14F-4D97-AF65-F5344CB8AC3E}">
        <p14:creationId xmlns:p14="http://schemas.microsoft.com/office/powerpoint/2010/main" val="2247536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4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4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4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A31D07B-C848-1D4E-810F-1C6559A40C8F}"/>
              </a:ext>
            </a:extLst>
          </p:cNvPr>
          <p:cNvGrpSpPr/>
          <p:nvPr/>
        </p:nvGrpSpPr>
        <p:grpSpPr>
          <a:xfrm>
            <a:off x="0" y="1732778"/>
            <a:ext cx="5196598" cy="3835720"/>
            <a:chOff x="1543050" y="174405"/>
            <a:chExt cx="5995281" cy="4425245"/>
          </a:xfrm>
        </p:grpSpPr>
        <p:pic>
          <p:nvPicPr>
            <p:cNvPr id="4" name="Content Placeholder 6">
              <a:extLst>
                <a:ext uri="{FF2B5EF4-FFF2-40B4-BE49-F238E27FC236}">
                  <a16:creationId xmlns:a16="http://schemas.microsoft.com/office/drawing/2014/main" id="{64B9864D-8F2B-0F4E-A730-38748E0A991D}"/>
                </a:ext>
              </a:extLst>
            </p:cNvPr>
            <p:cNvPicPr>
              <a:picLocks/>
            </p:cNvPicPr>
            <p:nvPr/>
          </p:nvPicPr>
          <p:blipFill>
            <a:blip r:embed="rId3"/>
            <a:stretch>
              <a:fillRect/>
            </a:stretch>
          </p:blipFill>
          <p:spPr>
            <a:xfrm>
              <a:off x="1543050" y="174405"/>
              <a:ext cx="5819887" cy="4425245"/>
            </a:xfrm>
            <a:prstGeom prst="rect">
              <a:avLst/>
            </a:prstGeom>
          </p:spPr>
        </p:pic>
        <p:pic>
          <p:nvPicPr>
            <p:cNvPr id="5" name="Picture 4">
              <a:extLst>
                <a:ext uri="{FF2B5EF4-FFF2-40B4-BE49-F238E27FC236}">
                  <a16:creationId xmlns:a16="http://schemas.microsoft.com/office/drawing/2014/main" id="{C54CBDDC-C9A4-3D47-9350-F7AAA1251868}"/>
                </a:ext>
              </a:extLst>
            </p:cNvPr>
            <p:cNvPicPr>
              <a:picLocks noChangeAspect="1"/>
            </p:cNvPicPr>
            <p:nvPr/>
          </p:nvPicPr>
          <p:blipFill>
            <a:blip r:embed="rId4"/>
            <a:stretch>
              <a:fillRect/>
            </a:stretch>
          </p:blipFill>
          <p:spPr>
            <a:xfrm>
              <a:off x="7050740" y="572438"/>
              <a:ext cx="421532" cy="3253366"/>
            </a:xfrm>
            <a:prstGeom prst="rect">
              <a:avLst/>
            </a:prstGeom>
          </p:spPr>
        </p:pic>
        <p:sp>
          <p:nvSpPr>
            <p:cNvPr id="6" name="TextBox 5">
              <a:extLst>
                <a:ext uri="{FF2B5EF4-FFF2-40B4-BE49-F238E27FC236}">
                  <a16:creationId xmlns:a16="http://schemas.microsoft.com/office/drawing/2014/main" id="{B65A4CBE-8A28-7D4D-BDE5-BCC620C91D01}"/>
                </a:ext>
              </a:extLst>
            </p:cNvPr>
            <p:cNvSpPr txBox="1"/>
            <p:nvPr/>
          </p:nvSpPr>
          <p:spPr>
            <a:xfrm rot="16200000">
              <a:off x="6891313" y="3881880"/>
              <a:ext cx="605116" cy="319572"/>
            </a:xfrm>
            <a:prstGeom prst="rect">
              <a:avLst/>
            </a:prstGeom>
            <a:noFill/>
          </p:spPr>
          <p:txBody>
            <a:bodyPr wrap="none" rtlCol="0">
              <a:spAutoFit/>
            </a:bodyPr>
            <a:lstStyle/>
            <a:p>
              <a:r>
                <a:rPr lang="en-US" sz="1200" dirty="0">
                  <a:solidFill>
                    <a:schemeClr val="tx1">
                      <a:lumMod val="65000"/>
                      <a:lumOff val="3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2015</a:t>
              </a:r>
            </a:p>
          </p:txBody>
        </p:sp>
        <p:sp>
          <p:nvSpPr>
            <p:cNvPr id="7" name="TextBox 6">
              <a:extLst>
                <a:ext uri="{FF2B5EF4-FFF2-40B4-BE49-F238E27FC236}">
                  <a16:creationId xmlns:a16="http://schemas.microsoft.com/office/drawing/2014/main" id="{69DBF36B-0B92-2E43-A6CC-F265F981A01D}"/>
                </a:ext>
              </a:extLst>
            </p:cNvPr>
            <p:cNvSpPr txBox="1"/>
            <p:nvPr/>
          </p:nvSpPr>
          <p:spPr>
            <a:xfrm rot="16200000">
              <a:off x="7075987" y="3883670"/>
              <a:ext cx="605116" cy="319572"/>
            </a:xfrm>
            <a:prstGeom prst="rect">
              <a:avLst/>
            </a:prstGeom>
            <a:noFill/>
          </p:spPr>
          <p:txBody>
            <a:bodyPr wrap="none" rtlCol="0">
              <a:spAutoFit/>
            </a:bodyPr>
            <a:lstStyle/>
            <a:p>
              <a:r>
                <a:rPr lang="en-US" sz="1200" dirty="0">
                  <a:solidFill>
                    <a:schemeClr val="tx1">
                      <a:lumMod val="65000"/>
                      <a:lumOff val="3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2016</a:t>
              </a:r>
            </a:p>
          </p:txBody>
        </p:sp>
      </p:grpSp>
      <p:graphicFrame>
        <p:nvGraphicFramePr>
          <p:cNvPr id="8" name="Content Placeholder 9">
            <a:extLst>
              <a:ext uri="{FF2B5EF4-FFF2-40B4-BE49-F238E27FC236}">
                <a16:creationId xmlns:a16="http://schemas.microsoft.com/office/drawing/2014/main" id="{3B048BD7-EC8A-A44F-8664-7A32074B4EEA}"/>
              </a:ext>
            </a:extLst>
          </p:cNvPr>
          <p:cNvGraphicFramePr>
            <a:graphicFrameLocks/>
          </p:cNvGraphicFramePr>
          <p:nvPr>
            <p:extLst>
              <p:ext uri="{D42A27DB-BD31-4B8C-83A1-F6EECF244321}">
                <p14:modId xmlns:p14="http://schemas.microsoft.com/office/powerpoint/2010/main" val="2804200935"/>
              </p:ext>
            </p:extLst>
          </p:nvPr>
        </p:nvGraphicFramePr>
        <p:xfrm>
          <a:off x="5342233" y="1594850"/>
          <a:ext cx="3522737" cy="3842464"/>
        </p:xfrm>
        <a:graphic>
          <a:graphicData uri="http://schemas.openxmlformats.org/drawingml/2006/table">
            <a:tbl>
              <a:tblPr firstRow="1" firstCol="1" bandRow="1">
                <a:tableStyleId>{5C22544A-7EE6-4342-B048-85BDC9FD1C3A}</a:tableStyleId>
              </a:tblPr>
              <a:tblGrid>
                <a:gridCol w="677555">
                  <a:extLst>
                    <a:ext uri="{9D8B030D-6E8A-4147-A177-3AD203B41FA5}">
                      <a16:colId xmlns:a16="http://schemas.microsoft.com/office/drawing/2014/main" val="3738626386"/>
                    </a:ext>
                  </a:extLst>
                </a:gridCol>
                <a:gridCol w="1013351">
                  <a:extLst>
                    <a:ext uri="{9D8B030D-6E8A-4147-A177-3AD203B41FA5}">
                      <a16:colId xmlns:a16="http://schemas.microsoft.com/office/drawing/2014/main" val="4144210814"/>
                    </a:ext>
                  </a:extLst>
                </a:gridCol>
                <a:gridCol w="818480">
                  <a:extLst>
                    <a:ext uri="{9D8B030D-6E8A-4147-A177-3AD203B41FA5}">
                      <a16:colId xmlns:a16="http://schemas.microsoft.com/office/drawing/2014/main" val="3525160980"/>
                    </a:ext>
                  </a:extLst>
                </a:gridCol>
                <a:gridCol w="1013351">
                  <a:extLst>
                    <a:ext uri="{9D8B030D-6E8A-4147-A177-3AD203B41FA5}">
                      <a16:colId xmlns:a16="http://schemas.microsoft.com/office/drawing/2014/main" val="359509073"/>
                    </a:ext>
                  </a:extLst>
                </a:gridCol>
              </a:tblGrid>
              <a:tr h="535037">
                <a:tc>
                  <a:txBody>
                    <a:bodyPr/>
                    <a:lstStyle/>
                    <a:p>
                      <a:pPr marL="0" marR="0" algn="ctr">
                        <a:spcBef>
                          <a:spcPts val="0"/>
                        </a:spcBef>
                        <a:spcAft>
                          <a:spcPts val="0"/>
                        </a:spcAft>
                      </a:pPr>
                      <a:r>
                        <a:rPr lang="en-US" sz="1800">
                          <a:effectLst/>
                        </a:rPr>
                        <a:t>Birth Year</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800" dirty="0">
                          <a:effectLst/>
                        </a:rPr>
                        <a:t>Samples</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800" dirty="0">
                          <a:effectLst/>
                        </a:rPr>
                        <a:t>Birth Year</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800">
                          <a:effectLst/>
                        </a:rPr>
                        <a:t>Samples</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2583355449"/>
                  </a:ext>
                </a:extLst>
              </a:tr>
              <a:tr h="271500">
                <a:tc>
                  <a:txBody>
                    <a:bodyPr/>
                    <a:lstStyle/>
                    <a:p>
                      <a:pPr marL="0" marR="0" algn="ctr">
                        <a:spcBef>
                          <a:spcPts val="0"/>
                        </a:spcBef>
                        <a:spcAft>
                          <a:spcPts val="0"/>
                        </a:spcAft>
                      </a:pPr>
                      <a:r>
                        <a:rPr lang="en-US" sz="1500" dirty="0">
                          <a:effectLst/>
                        </a:rPr>
                        <a:t>1993</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a:effectLst/>
                        </a:rPr>
                        <a:t>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2005</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0</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1609536490"/>
                  </a:ext>
                </a:extLst>
              </a:tr>
              <a:tr h="271500">
                <a:tc>
                  <a:txBody>
                    <a:bodyPr/>
                    <a:lstStyle/>
                    <a:p>
                      <a:pPr marL="0" marR="0" algn="ctr">
                        <a:spcBef>
                          <a:spcPts val="0"/>
                        </a:spcBef>
                        <a:spcAft>
                          <a:spcPts val="0"/>
                        </a:spcAft>
                      </a:pPr>
                      <a:r>
                        <a:rPr lang="en-US" sz="1500">
                          <a:effectLst/>
                        </a:rPr>
                        <a:t>1994</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a:effectLst/>
                        </a:rPr>
                        <a:t>0</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2006</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190</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696246420"/>
                  </a:ext>
                </a:extLst>
              </a:tr>
              <a:tr h="300162">
                <a:tc>
                  <a:txBody>
                    <a:bodyPr/>
                    <a:lstStyle/>
                    <a:p>
                      <a:pPr marL="0" marR="0" algn="ctr">
                        <a:spcBef>
                          <a:spcPts val="0"/>
                        </a:spcBef>
                        <a:spcAft>
                          <a:spcPts val="0"/>
                        </a:spcAft>
                      </a:pPr>
                      <a:r>
                        <a:rPr lang="en-US" sz="1500">
                          <a:effectLst/>
                        </a:rPr>
                        <a:t>1995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75</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2007</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131052565"/>
                  </a:ext>
                </a:extLst>
              </a:tr>
              <a:tr h="297774">
                <a:tc>
                  <a:txBody>
                    <a:bodyPr/>
                    <a:lstStyle/>
                    <a:p>
                      <a:pPr marL="0" marR="0" algn="ctr">
                        <a:spcBef>
                          <a:spcPts val="0"/>
                        </a:spcBef>
                        <a:spcAft>
                          <a:spcPts val="0"/>
                        </a:spcAft>
                      </a:pPr>
                      <a:r>
                        <a:rPr lang="en-US" sz="1500">
                          <a:effectLst/>
                        </a:rPr>
                        <a:t>1996</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113</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2008</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191</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3532014366"/>
                  </a:ext>
                </a:extLst>
              </a:tr>
              <a:tr h="247614">
                <a:tc>
                  <a:txBody>
                    <a:bodyPr/>
                    <a:lstStyle/>
                    <a:p>
                      <a:pPr marL="0" marR="0" algn="ctr">
                        <a:spcBef>
                          <a:spcPts val="0"/>
                        </a:spcBef>
                        <a:spcAft>
                          <a:spcPts val="0"/>
                        </a:spcAft>
                      </a:pPr>
                      <a:r>
                        <a:rPr lang="en-US" sz="1500">
                          <a:effectLst/>
                        </a:rPr>
                        <a:t>1997</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a:effectLst/>
                        </a:rPr>
                        <a:t>65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2009</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a:effectLst/>
                        </a:rPr>
                        <a:t>183</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1223418007"/>
                  </a:ext>
                </a:extLst>
              </a:tr>
              <a:tr h="290608">
                <a:tc>
                  <a:txBody>
                    <a:bodyPr/>
                    <a:lstStyle/>
                    <a:p>
                      <a:pPr marL="0" marR="0" algn="ctr">
                        <a:spcBef>
                          <a:spcPts val="0"/>
                        </a:spcBef>
                        <a:spcAft>
                          <a:spcPts val="0"/>
                        </a:spcAft>
                      </a:pPr>
                      <a:r>
                        <a:rPr lang="en-US" sz="1500">
                          <a:effectLst/>
                        </a:rPr>
                        <a:t>1998</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a:effectLst/>
                        </a:rPr>
                        <a:t>131</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2010</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a:effectLst/>
                        </a:rPr>
                        <a:t>35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279132175"/>
                  </a:ext>
                </a:extLst>
              </a:tr>
              <a:tr h="269111">
                <a:tc>
                  <a:txBody>
                    <a:bodyPr/>
                    <a:lstStyle/>
                    <a:p>
                      <a:pPr marL="0" marR="0" algn="ctr">
                        <a:spcBef>
                          <a:spcPts val="0"/>
                        </a:spcBef>
                        <a:spcAft>
                          <a:spcPts val="0"/>
                        </a:spcAft>
                      </a:pPr>
                      <a:r>
                        <a:rPr lang="en-US" sz="1500">
                          <a:effectLst/>
                        </a:rPr>
                        <a:t>1999</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a:effectLst/>
                        </a:rPr>
                        <a:t>45</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2011</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a:effectLst/>
                        </a:rPr>
                        <a:t>192</a:t>
                      </a:r>
                      <a:endParaRPr lang="en-US" sz="150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1581221850"/>
                  </a:ext>
                </a:extLst>
              </a:tr>
              <a:tr h="269111">
                <a:tc>
                  <a:txBody>
                    <a:bodyPr/>
                    <a:lstStyle/>
                    <a:p>
                      <a:pPr marL="0" marR="0" algn="ctr">
                        <a:spcBef>
                          <a:spcPts val="0"/>
                        </a:spcBef>
                        <a:spcAft>
                          <a:spcPts val="0"/>
                        </a:spcAft>
                      </a:pPr>
                      <a:r>
                        <a:rPr lang="en-US" sz="1500" dirty="0">
                          <a:effectLst/>
                        </a:rPr>
                        <a:t>2000</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6</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a:solidFill>
                            <a:schemeClr val="bg1"/>
                          </a:solidFill>
                          <a:effectLst/>
                        </a:rPr>
                        <a:t>2012</a:t>
                      </a:r>
                      <a:endParaRPr lang="en-US" sz="1500" b="1">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192</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1934802681"/>
                  </a:ext>
                </a:extLst>
              </a:tr>
              <a:tr h="269111">
                <a:tc>
                  <a:txBody>
                    <a:bodyPr/>
                    <a:lstStyle/>
                    <a:p>
                      <a:pPr marL="0" marR="0" algn="ctr">
                        <a:spcBef>
                          <a:spcPts val="0"/>
                        </a:spcBef>
                        <a:spcAft>
                          <a:spcPts val="0"/>
                        </a:spcAft>
                      </a:pPr>
                      <a:r>
                        <a:rPr lang="en-US" sz="1500" b="1" dirty="0">
                          <a:solidFill>
                            <a:schemeClr val="bg1"/>
                          </a:solidFill>
                          <a:effectLst/>
                        </a:rPr>
                        <a:t>2001</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0</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2013</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192</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377932998"/>
                  </a:ext>
                </a:extLst>
              </a:tr>
              <a:tr h="269111">
                <a:tc>
                  <a:txBody>
                    <a:bodyPr/>
                    <a:lstStyle/>
                    <a:p>
                      <a:pPr marL="0" marR="0" algn="ctr">
                        <a:spcBef>
                          <a:spcPts val="0"/>
                        </a:spcBef>
                        <a:spcAft>
                          <a:spcPts val="0"/>
                        </a:spcAft>
                      </a:pPr>
                      <a:r>
                        <a:rPr lang="en-US" sz="1500" b="1" dirty="0">
                          <a:solidFill>
                            <a:schemeClr val="bg1"/>
                          </a:solidFill>
                          <a:effectLst/>
                        </a:rPr>
                        <a:t>2002</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192</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2014</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192</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3292733673"/>
                  </a:ext>
                </a:extLst>
              </a:tr>
              <a:tr h="269111">
                <a:tc>
                  <a:txBody>
                    <a:bodyPr/>
                    <a:lstStyle/>
                    <a:p>
                      <a:pPr marL="0" marR="0" algn="ctr">
                        <a:spcBef>
                          <a:spcPts val="0"/>
                        </a:spcBef>
                        <a:spcAft>
                          <a:spcPts val="0"/>
                        </a:spcAft>
                      </a:pPr>
                      <a:r>
                        <a:rPr lang="en-US" sz="1500" b="1" dirty="0">
                          <a:solidFill>
                            <a:schemeClr val="bg1"/>
                          </a:solidFill>
                          <a:effectLst/>
                        </a:rPr>
                        <a:t>2003</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0</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2015</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 108</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327473032"/>
                  </a:ext>
                </a:extLst>
              </a:tr>
              <a:tr h="269111">
                <a:tc>
                  <a:txBody>
                    <a:bodyPr/>
                    <a:lstStyle/>
                    <a:p>
                      <a:pPr marL="0" marR="0" algn="ctr">
                        <a:spcBef>
                          <a:spcPts val="0"/>
                        </a:spcBef>
                        <a:spcAft>
                          <a:spcPts val="0"/>
                        </a:spcAft>
                      </a:pPr>
                      <a:r>
                        <a:rPr lang="en-US" sz="1500" b="1" dirty="0">
                          <a:solidFill>
                            <a:schemeClr val="bg1"/>
                          </a:solidFill>
                          <a:effectLst/>
                        </a:rPr>
                        <a:t>2004</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dirty="0">
                          <a:effectLst/>
                        </a:rPr>
                        <a:t>192</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tc>
                  <a:txBody>
                    <a:bodyPr/>
                    <a:lstStyle/>
                    <a:p>
                      <a:pPr marL="0" marR="0" algn="ctr">
                        <a:spcBef>
                          <a:spcPts val="0"/>
                        </a:spcBef>
                        <a:spcAft>
                          <a:spcPts val="0"/>
                        </a:spcAft>
                      </a:pPr>
                      <a:r>
                        <a:rPr lang="en-US" sz="1500" b="1" dirty="0">
                          <a:solidFill>
                            <a:schemeClr val="bg1"/>
                          </a:solidFill>
                          <a:effectLst/>
                        </a:rPr>
                        <a:t>2016 </a:t>
                      </a:r>
                      <a:endParaRPr lang="en-US" sz="15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solidFill>
                      <a:schemeClr val="accent1"/>
                    </a:solidFill>
                  </a:tcPr>
                </a:tc>
                <a:tc>
                  <a:txBody>
                    <a:bodyPr/>
                    <a:lstStyle/>
                    <a:p>
                      <a:pPr marL="0" marR="0" algn="ctr">
                        <a:spcBef>
                          <a:spcPts val="0"/>
                        </a:spcBef>
                        <a:spcAft>
                          <a:spcPts val="0"/>
                        </a:spcAft>
                      </a:pPr>
                      <a:r>
                        <a:rPr lang="en-US" sz="1500" dirty="0">
                          <a:effectLst/>
                        </a:rPr>
                        <a:t> 84</a:t>
                      </a:r>
                      <a:endParaRPr lang="en-US"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85988" marR="85988" marT="0" marB="0"/>
                </a:tc>
                <a:extLst>
                  <a:ext uri="{0D108BD9-81ED-4DB2-BD59-A6C34878D82A}">
                    <a16:rowId xmlns:a16="http://schemas.microsoft.com/office/drawing/2014/main" val="3894986665"/>
                  </a:ext>
                </a:extLst>
              </a:tr>
            </a:tbl>
          </a:graphicData>
        </a:graphic>
      </p:graphicFrame>
      <p:sp>
        <p:nvSpPr>
          <p:cNvPr id="10" name="Title 1">
            <a:extLst>
              <a:ext uri="{FF2B5EF4-FFF2-40B4-BE49-F238E27FC236}">
                <a16:creationId xmlns:a16="http://schemas.microsoft.com/office/drawing/2014/main" id="{A11A1718-EC89-D941-9090-83071492561A}"/>
              </a:ext>
            </a:extLst>
          </p:cNvPr>
          <p:cNvSpPr>
            <a:spLocks noGrp="1"/>
          </p:cNvSpPr>
          <p:nvPr>
            <p:ph type="title"/>
          </p:nvPr>
        </p:nvSpPr>
        <p:spPr>
          <a:xfrm>
            <a:off x="628650" y="365126"/>
            <a:ext cx="7886700" cy="1325563"/>
          </a:xfrm>
        </p:spPr>
        <p:txBody>
          <a:bodyPr/>
          <a:lstStyle/>
          <a:p>
            <a:pPr algn="ctr"/>
            <a:r>
              <a:rPr lang="en-US" dirty="0"/>
              <a:t>Increase Sample Size</a:t>
            </a:r>
          </a:p>
        </p:txBody>
      </p:sp>
    </p:spTree>
    <p:extLst>
      <p:ext uri="{BB962C8B-B14F-4D97-AF65-F5344CB8AC3E}">
        <p14:creationId xmlns:p14="http://schemas.microsoft.com/office/powerpoint/2010/main" val="2924728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D2C856E-1792-FC4A-9E87-2571DE29359F}"/>
              </a:ext>
            </a:extLst>
          </p:cNvPr>
          <p:cNvPicPr>
            <a:picLocks noGrp="1" noChangeAspect="1"/>
          </p:cNvPicPr>
          <p:nvPr>
            <p:ph idx="1"/>
          </p:nvPr>
        </p:nvPicPr>
        <p:blipFill>
          <a:blip r:embed="rId3"/>
          <a:stretch>
            <a:fillRect/>
          </a:stretch>
        </p:blipFill>
        <p:spPr>
          <a:xfrm>
            <a:off x="1883729" y="1367690"/>
            <a:ext cx="5357729" cy="5357729"/>
          </a:xfrm>
        </p:spPr>
      </p:pic>
      <p:sp>
        <p:nvSpPr>
          <p:cNvPr id="6" name="Rectangle 5">
            <a:extLst>
              <a:ext uri="{FF2B5EF4-FFF2-40B4-BE49-F238E27FC236}">
                <a16:creationId xmlns:a16="http://schemas.microsoft.com/office/drawing/2014/main" id="{98993D16-1E49-B548-81D4-CB84D5BC8034}"/>
              </a:ext>
            </a:extLst>
          </p:cNvPr>
          <p:cNvSpPr/>
          <p:nvPr/>
        </p:nvSpPr>
        <p:spPr>
          <a:xfrm>
            <a:off x="6944812" y="706056"/>
            <a:ext cx="798652" cy="4977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C10587B6-96DB-5842-BAA1-8A3838732668}"/>
              </a:ext>
            </a:extLst>
          </p:cNvPr>
          <p:cNvSpPr>
            <a:spLocks noGrp="1"/>
          </p:cNvSpPr>
          <p:nvPr>
            <p:ph type="title"/>
          </p:nvPr>
        </p:nvSpPr>
        <p:spPr>
          <a:xfrm>
            <a:off x="628650" y="365126"/>
            <a:ext cx="7886700" cy="1325563"/>
          </a:xfrm>
        </p:spPr>
        <p:txBody>
          <a:bodyPr/>
          <a:lstStyle/>
          <a:p>
            <a:pPr algn="ctr"/>
            <a:r>
              <a:rPr lang="en-US" dirty="0"/>
              <a:t>Genomic Variation is Decreasing</a:t>
            </a:r>
          </a:p>
        </p:txBody>
      </p:sp>
    </p:spTree>
    <p:extLst>
      <p:ext uri="{BB962C8B-B14F-4D97-AF65-F5344CB8AC3E}">
        <p14:creationId xmlns:p14="http://schemas.microsoft.com/office/powerpoint/2010/main" val="2994247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CFE7C-05FE-5A4F-917E-C877DD3F1223}"/>
              </a:ext>
            </a:extLst>
          </p:cNvPr>
          <p:cNvSpPr>
            <a:spLocks noGrp="1"/>
          </p:cNvSpPr>
          <p:nvPr>
            <p:ph type="title"/>
          </p:nvPr>
        </p:nvSpPr>
        <p:spPr/>
        <p:txBody>
          <a:bodyPr/>
          <a:lstStyle/>
          <a:p>
            <a:pPr algn="ctr"/>
            <a:r>
              <a:rPr lang="en-US" dirty="0"/>
              <a:t>Long term Ne is decreasing</a:t>
            </a:r>
          </a:p>
        </p:txBody>
      </p:sp>
      <p:pic>
        <p:nvPicPr>
          <p:cNvPr id="9" name="Content Placeholder 8">
            <a:extLst>
              <a:ext uri="{FF2B5EF4-FFF2-40B4-BE49-F238E27FC236}">
                <a16:creationId xmlns:a16="http://schemas.microsoft.com/office/drawing/2014/main" id="{D176EB72-9408-CB4D-AB28-77B5FA4EAFBF}"/>
              </a:ext>
            </a:extLst>
          </p:cNvPr>
          <p:cNvPicPr>
            <a:picLocks noGrp="1" noChangeAspect="1"/>
          </p:cNvPicPr>
          <p:nvPr>
            <p:ph idx="1"/>
          </p:nvPr>
        </p:nvPicPr>
        <p:blipFill>
          <a:blip r:embed="rId3"/>
          <a:stretch>
            <a:fillRect/>
          </a:stretch>
        </p:blipFill>
        <p:spPr>
          <a:xfrm>
            <a:off x="358815" y="1651348"/>
            <a:ext cx="8545869" cy="4747705"/>
          </a:xfrm>
        </p:spPr>
      </p:pic>
      <p:sp>
        <p:nvSpPr>
          <p:cNvPr id="3" name="TextBox 2">
            <a:extLst>
              <a:ext uri="{FF2B5EF4-FFF2-40B4-BE49-F238E27FC236}">
                <a16:creationId xmlns:a16="http://schemas.microsoft.com/office/drawing/2014/main" id="{0B2E321F-72AB-AD4C-A2E6-5D789D8EB517}"/>
              </a:ext>
            </a:extLst>
          </p:cNvPr>
          <p:cNvSpPr txBox="1"/>
          <p:nvPr/>
        </p:nvSpPr>
        <p:spPr>
          <a:xfrm>
            <a:off x="1209821" y="1603176"/>
            <a:ext cx="6161650" cy="400110"/>
          </a:xfrm>
          <a:prstGeom prst="rect">
            <a:avLst/>
          </a:prstGeom>
          <a:solidFill>
            <a:schemeClr val="bg1"/>
          </a:solidFill>
          <a:ln>
            <a:solidFill>
              <a:schemeClr val="bg1"/>
            </a:solidFill>
          </a:ln>
        </p:spPr>
        <p:txBody>
          <a:bodyPr wrap="square" rtlCol="0">
            <a:spAutoFit/>
          </a:bodyPr>
          <a:lstStyle/>
          <a:p>
            <a:pPr algn="ctr"/>
            <a:r>
              <a:rPr lang="en-US" sz="2000" dirty="0"/>
              <a:t>Effective Population Size of Delta Smelt 1995-2016</a:t>
            </a:r>
          </a:p>
        </p:txBody>
      </p:sp>
    </p:spTree>
    <p:extLst>
      <p:ext uri="{BB962C8B-B14F-4D97-AF65-F5344CB8AC3E}">
        <p14:creationId xmlns:p14="http://schemas.microsoft.com/office/powerpoint/2010/main" val="582706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E631-34AE-FB44-B359-5F5A0F817C57}"/>
              </a:ext>
            </a:extLst>
          </p:cNvPr>
          <p:cNvSpPr>
            <a:spLocks noGrp="1"/>
          </p:cNvSpPr>
          <p:nvPr>
            <p:ph type="title"/>
          </p:nvPr>
        </p:nvSpPr>
        <p:spPr/>
        <p:txBody>
          <a:bodyPr/>
          <a:lstStyle/>
          <a:p>
            <a:pPr algn="ctr"/>
            <a:r>
              <a:rPr lang="en-US" dirty="0"/>
              <a:t>The Future</a:t>
            </a:r>
          </a:p>
        </p:txBody>
      </p:sp>
      <p:sp>
        <p:nvSpPr>
          <p:cNvPr id="3" name="Content Placeholder 2">
            <a:extLst>
              <a:ext uri="{FF2B5EF4-FFF2-40B4-BE49-F238E27FC236}">
                <a16:creationId xmlns:a16="http://schemas.microsoft.com/office/drawing/2014/main" id="{BCCE3ED2-047E-0747-90E0-162C888D3962}"/>
              </a:ext>
            </a:extLst>
          </p:cNvPr>
          <p:cNvSpPr>
            <a:spLocks noGrp="1"/>
          </p:cNvSpPr>
          <p:nvPr>
            <p:ph idx="1"/>
          </p:nvPr>
        </p:nvSpPr>
        <p:spPr>
          <a:xfrm>
            <a:off x="5007429" y="1690689"/>
            <a:ext cx="3507921" cy="4527231"/>
          </a:xfrm>
        </p:spPr>
        <p:txBody>
          <a:bodyPr>
            <a:normAutofit lnSpcReduction="10000"/>
          </a:bodyPr>
          <a:lstStyle/>
          <a:p>
            <a:r>
              <a:rPr lang="en-US" dirty="0"/>
              <a:t>Investigate outlying years</a:t>
            </a:r>
          </a:p>
          <a:p>
            <a:r>
              <a:rPr lang="en-US" dirty="0"/>
              <a:t>Contemporary Ne</a:t>
            </a:r>
          </a:p>
          <a:p>
            <a:r>
              <a:rPr lang="en-US" dirty="0"/>
              <a:t>Sequence Delta Smelt genome to more accurately monitor genetic diversity</a:t>
            </a:r>
          </a:p>
          <a:p>
            <a:r>
              <a:rPr lang="en-US" dirty="0"/>
              <a:t>Incorporate into models to assist management</a:t>
            </a:r>
          </a:p>
        </p:txBody>
      </p:sp>
      <p:pic>
        <p:nvPicPr>
          <p:cNvPr id="4" name="Picture 3">
            <a:extLst>
              <a:ext uri="{FF2B5EF4-FFF2-40B4-BE49-F238E27FC236}">
                <a16:creationId xmlns:a16="http://schemas.microsoft.com/office/drawing/2014/main" id="{E1E47BF7-BA2E-A84D-A6E3-A0A7CA265AAB}"/>
              </a:ext>
            </a:extLst>
          </p:cNvPr>
          <p:cNvPicPr>
            <a:picLocks noChangeAspect="1"/>
          </p:cNvPicPr>
          <p:nvPr/>
        </p:nvPicPr>
        <p:blipFill>
          <a:blip r:embed="rId3"/>
          <a:stretch>
            <a:fillRect/>
          </a:stretch>
        </p:blipFill>
        <p:spPr>
          <a:xfrm>
            <a:off x="498929" y="2249713"/>
            <a:ext cx="4204233" cy="3147785"/>
          </a:xfrm>
          <a:prstGeom prst="rect">
            <a:avLst/>
          </a:prstGeom>
        </p:spPr>
      </p:pic>
      <p:sp>
        <p:nvSpPr>
          <p:cNvPr id="5" name="TextBox 4">
            <a:extLst>
              <a:ext uri="{FF2B5EF4-FFF2-40B4-BE49-F238E27FC236}">
                <a16:creationId xmlns:a16="http://schemas.microsoft.com/office/drawing/2014/main" id="{DF561333-FD4F-0A42-91F8-87DC62A38DF4}"/>
              </a:ext>
            </a:extLst>
          </p:cNvPr>
          <p:cNvSpPr txBox="1"/>
          <p:nvPr/>
        </p:nvSpPr>
        <p:spPr>
          <a:xfrm>
            <a:off x="498929" y="5397498"/>
            <a:ext cx="2270686" cy="276999"/>
          </a:xfrm>
          <a:prstGeom prst="rect">
            <a:avLst/>
          </a:prstGeom>
          <a:noFill/>
        </p:spPr>
        <p:txBody>
          <a:bodyPr wrap="none" rtlCol="0">
            <a:spAutoFit/>
          </a:bodyPr>
          <a:lstStyle/>
          <a:p>
            <a:r>
              <a:rPr lang="en-US" sz="1200" dirty="0"/>
              <a:t>Photo: CA Dept. Water Resources</a:t>
            </a:r>
          </a:p>
        </p:txBody>
      </p:sp>
    </p:spTree>
    <p:extLst>
      <p:ext uri="{BB962C8B-B14F-4D97-AF65-F5344CB8AC3E}">
        <p14:creationId xmlns:p14="http://schemas.microsoft.com/office/powerpoint/2010/main" val="2135407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795BB-C36C-2947-B123-9CF42B67FDFE}"/>
              </a:ext>
            </a:extLst>
          </p:cNvPr>
          <p:cNvSpPr>
            <a:spLocks noGrp="1"/>
          </p:cNvSpPr>
          <p:nvPr>
            <p:ph type="title"/>
          </p:nvPr>
        </p:nvSpPr>
        <p:spPr>
          <a:xfrm>
            <a:off x="107943" y="4119438"/>
            <a:ext cx="5875644" cy="1264588"/>
          </a:xfrm>
        </p:spPr>
        <p:txBody>
          <a:bodyPr vert="horz" lIns="91440" tIns="45720" rIns="91440" bIns="45720" rtlCol="0" anchor="ctr">
            <a:normAutofit/>
          </a:bodyPr>
          <a:lstStyle/>
          <a:p>
            <a:pPr algn="r"/>
            <a:r>
              <a:rPr lang="en-US" sz="6000" dirty="0"/>
              <a:t>Thank you!</a:t>
            </a:r>
          </a:p>
        </p:txBody>
      </p:sp>
      <p:sp>
        <p:nvSpPr>
          <p:cNvPr id="3" name="Content Placeholder 2">
            <a:extLst>
              <a:ext uri="{FF2B5EF4-FFF2-40B4-BE49-F238E27FC236}">
                <a16:creationId xmlns:a16="http://schemas.microsoft.com/office/drawing/2014/main" id="{76666C18-F87B-874F-A046-F5984B37230A}"/>
              </a:ext>
            </a:extLst>
          </p:cNvPr>
          <p:cNvSpPr>
            <a:spLocks noGrp="1"/>
          </p:cNvSpPr>
          <p:nvPr>
            <p:ph idx="1"/>
          </p:nvPr>
        </p:nvSpPr>
        <p:spPr>
          <a:xfrm>
            <a:off x="6374330" y="4186989"/>
            <a:ext cx="2230655" cy="1385506"/>
          </a:xfrm>
        </p:spPr>
        <p:txBody>
          <a:bodyPr vert="horz" lIns="91440" tIns="45720" rIns="91440" bIns="45720" rtlCol="0" anchor="ctr">
            <a:normAutofit/>
          </a:bodyPr>
          <a:lstStyle/>
          <a:p>
            <a:pPr marL="0" indent="0" algn="ctr">
              <a:buNone/>
            </a:pPr>
            <a:r>
              <a:rPr lang="en-US" sz="1700" dirty="0"/>
              <a:t>Dept. Water Res.</a:t>
            </a:r>
          </a:p>
          <a:p>
            <a:pPr marL="0" indent="0" algn="ctr">
              <a:buNone/>
            </a:pPr>
            <a:r>
              <a:rPr lang="en-US" sz="1700" dirty="0"/>
              <a:t>Genomic Variation Lab</a:t>
            </a:r>
          </a:p>
          <a:p>
            <a:pPr marL="0" indent="0" algn="ctr">
              <a:buNone/>
            </a:pPr>
            <a:r>
              <a:rPr lang="en-US" sz="1700" dirty="0"/>
              <a:t>Miller Lab</a:t>
            </a:r>
          </a:p>
        </p:txBody>
      </p:sp>
      <p:pic>
        <p:nvPicPr>
          <p:cNvPr id="4" name="Picture 3">
            <a:extLst>
              <a:ext uri="{FF2B5EF4-FFF2-40B4-BE49-F238E27FC236}">
                <a16:creationId xmlns:a16="http://schemas.microsoft.com/office/drawing/2014/main" id="{AC518EC7-50E9-FF49-87FF-8A496791327E}"/>
              </a:ext>
            </a:extLst>
          </p:cNvPr>
          <p:cNvPicPr>
            <a:picLocks noChangeAspect="1"/>
          </p:cNvPicPr>
          <p:nvPr/>
        </p:nvPicPr>
        <p:blipFill rotWithShape="1">
          <a:blip r:embed="rId3"/>
          <a:srcRect t="17911" b="15423"/>
          <a:stretch/>
        </p:blipFill>
        <p:spPr>
          <a:xfrm>
            <a:off x="732491" y="397503"/>
            <a:ext cx="7863619" cy="3931801"/>
          </a:xfrm>
          <a:prstGeom prst="rect">
            <a:avLst/>
          </a:prstGeom>
        </p:spPr>
      </p:pic>
      <p:cxnSp>
        <p:nvCxnSpPr>
          <p:cNvPr id="9" name="Straight Connector 8">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290132"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E3A2DCF-6B27-7547-8484-EDAD09BBA021}"/>
              </a:ext>
            </a:extLst>
          </p:cNvPr>
          <p:cNvPicPr>
            <a:picLocks noChangeAspect="1"/>
          </p:cNvPicPr>
          <p:nvPr/>
        </p:nvPicPr>
        <p:blipFill>
          <a:blip r:embed="rId4"/>
          <a:stretch>
            <a:fillRect/>
          </a:stretch>
        </p:blipFill>
        <p:spPr>
          <a:xfrm>
            <a:off x="324852" y="3119921"/>
            <a:ext cx="1685986" cy="3423920"/>
          </a:xfrm>
          <a:prstGeom prst="rect">
            <a:avLst/>
          </a:prstGeom>
        </p:spPr>
      </p:pic>
      <p:pic>
        <p:nvPicPr>
          <p:cNvPr id="8" name="Picture 7">
            <a:extLst>
              <a:ext uri="{FF2B5EF4-FFF2-40B4-BE49-F238E27FC236}">
                <a16:creationId xmlns:a16="http://schemas.microsoft.com/office/drawing/2014/main" id="{B28B6119-6246-124C-AA9D-21CE977243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8070" y="5572494"/>
            <a:ext cx="1041977" cy="1096613"/>
          </a:xfrm>
          <a:prstGeom prst="rect">
            <a:avLst/>
          </a:prstGeom>
        </p:spPr>
      </p:pic>
      <p:sp>
        <p:nvSpPr>
          <p:cNvPr id="6" name="TextBox 5">
            <a:extLst>
              <a:ext uri="{FF2B5EF4-FFF2-40B4-BE49-F238E27FC236}">
                <a16:creationId xmlns:a16="http://schemas.microsoft.com/office/drawing/2014/main" id="{F8818A80-81FE-1D40-B0C8-3763CA50C1FD}"/>
              </a:ext>
            </a:extLst>
          </p:cNvPr>
          <p:cNvSpPr txBox="1"/>
          <p:nvPr/>
        </p:nvSpPr>
        <p:spPr>
          <a:xfrm>
            <a:off x="107943" y="203724"/>
            <a:ext cx="2502533" cy="923330"/>
          </a:xfrm>
          <a:prstGeom prst="rect">
            <a:avLst/>
          </a:prstGeom>
          <a:noFill/>
        </p:spPr>
        <p:txBody>
          <a:bodyPr wrap="square" rtlCol="0">
            <a:spAutoFit/>
          </a:bodyPr>
          <a:lstStyle/>
          <a:p>
            <a:pPr algn="r"/>
            <a:r>
              <a:rPr lang="en-US" dirty="0"/>
              <a:t>Contact: Shannon Joslin</a:t>
            </a:r>
          </a:p>
          <a:p>
            <a:pPr algn="r"/>
            <a:r>
              <a:rPr lang="en-US" dirty="0"/>
              <a:t>sejoslin@ucdavis.edu</a:t>
            </a:r>
          </a:p>
          <a:p>
            <a:pPr algn="r"/>
            <a:r>
              <a:rPr lang="en-US" dirty="0"/>
              <a:t>@</a:t>
            </a:r>
            <a:r>
              <a:rPr lang="en-US" dirty="0" err="1"/>
              <a:t>IntrprtngGnmcs</a:t>
            </a:r>
            <a:endParaRPr lang="en-US" dirty="0"/>
          </a:p>
        </p:txBody>
      </p:sp>
      <p:pic>
        <p:nvPicPr>
          <p:cNvPr id="13" name="Graphic 12">
            <a:extLst>
              <a:ext uri="{FF2B5EF4-FFF2-40B4-BE49-F238E27FC236}">
                <a16:creationId xmlns:a16="http://schemas.microsoft.com/office/drawing/2014/main" id="{3A8E2578-67E1-4E4F-BF7C-FF445FCAA2D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661260" y="5542998"/>
            <a:ext cx="1150515" cy="1150515"/>
          </a:xfrm>
          <a:prstGeom prst="rect">
            <a:avLst/>
          </a:prstGeom>
        </p:spPr>
      </p:pic>
      <p:sp>
        <p:nvSpPr>
          <p:cNvPr id="14" name="TextBox 13">
            <a:extLst>
              <a:ext uri="{FF2B5EF4-FFF2-40B4-BE49-F238E27FC236}">
                <a16:creationId xmlns:a16="http://schemas.microsoft.com/office/drawing/2014/main" id="{96796A9F-3520-C644-B9B7-DC8D0EB4B03D}"/>
              </a:ext>
            </a:extLst>
          </p:cNvPr>
          <p:cNvSpPr txBox="1"/>
          <p:nvPr/>
        </p:nvSpPr>
        <p:spPr>
          <a:xfrm>
            <a:off x="2425236" y="5121141"/>
            <a:ext cx="1702197" cy="1200329"/>
          </a:xfrm>
          <a:prstGeom prst="rect">
            <a:avLst/>
          </a:prstGeom>
          <a:noFill/>
        </p:spPr>
        <p:txBody>
          <a:bodyPr wrap="none" rtlCol="0">
            <a:spAutoFit/>
          </a:bodyPr>
          <a:lstStyle/>
          <a:p>
            <a:r>
              <a:rPr lang="en-US" dirty="0"/>
              <a:t>Mandi Finger</a:t>
            </a:r>
          </a:p>
          <a:p>
            <a:r>
              <a:rPr lang="en-US" dirty="0"/>
              <a:t>Alisha </a:t>
            </a:r>
            <a:r>
              <a:rPr lang="en-US" dirty="0" err="1"/>
              <a:t>Goodbla</a:t>
            </a:r>
            <a:endParaRPr lang="en-US" dirty="0"/>
          </a:p>
          <a:p>
            <a:r>
              <a:rPr lang="en-US" dirty="0"/>
              <a:t>Alyssa Benjamin</a:t>
            </a:r>
          </a:p>
          <a:p>
            <a:r>
              <a:rPr lang="en-US" dirty="0"/>
              <a:t>Ismail </a:t>
            </a:r>
            <a:r>
              <a:rPr lang="en-US" dirty="0" err="1"/>
              <a:t>Saglam</a:t>
            </a:r>
            <a:endParaRPr lang="en-US" dirty="0"/>
          </a:p>
        </p:txBody>
      </p:sp>
      <p:sp>
        <p:nvSpPr>
          <p:cNvPr id="15" name="TextBox 14">
            <a:extLst>
              <a:ext uri="{FF2B5EF4-FFF2-40B4-BE49-F238E27FC236}">
                <a16:creationId xmlns:a16="http://schemas.microsoft.com/office/drawing/2014/main" id="{6F6E7E16-D6CD-C54E-AB86-3142B24538DB}"/>
              </a:ext>
            </a:extLst>
          </p:cNvPr>
          <p:cNvSpPr txBox="1"/>
          <p:nvPr/>
        </p:nvSpPr>
        <p:spPr>
          <a:xfrm>
            <a:off x="4452013" y="5121141"/>
            <a:ext cx="1890518" cy="1200329"/>
          </a:xfrm>
          <a:prstGeom prst="rect">
            <a:avLst/>
          </a:prstGeom>
          <a:noFill/>
        </p:spPr>
        <p:txBody>
          <a:bodyPr wrap="none" rtlCol="0">
            <a:spAutoFit/>
          </a:bodyPr>
          <a:lstStyle/>
          <a:p>
            <a:r>
              <a:rPr lang="en-US" dirty="0"/>
              <a:t>Mike Miller</a:t>
            </a:r>
          </a:p>
          <a:p>
            <a:r>
              <a:rPr lang="en-US" dirty="0"/>
              <a:t>Andrea Schreier</a:t>
            </a:r>
          </a:p>
          <a:p>
            <a:r>
              <a:rPr lang="en-US" dirty="0"/>
              <a:t>Melinda </a:t>
            </a:r>
            <a:r>
              <a:rPr lang="en-US" dirty="0" err="1"/>
              <a:t>Baerwald</a:t>
            </a:r>
            <a:endParaRPr lang="en-US" dirty="0"/>
          </a:p>
          <a:p>
            <a:r>
              <a:rPr lang="en-US" dirty="0"/>
              <a:t>Ted Sommers</a:t>
            </a:r>
          </a:p>
        </p:txBody>
      </p:sp>
      <p:pic>
        <p:nvPicPr>
          <p:cNvPr id="17" name="Picture 16">
            <a:extLst>
              <a:ext uri="{FF2B5EF4-FFF2-40B4-BE49-F238E27FC236}">
                <a16:creationId xmlns:a16="http://schemas.microsoft.com/office/drawing/2014/main" id="{A8D0DDE5-CF04-904B-BA04-AE37CD7BAA2A}"/>
              </a:ext>
            </a:extLst>
          </p:cNvPr>
          <p:cNvPicPr>
            <a:picLocks noChangeAspect="1"/>
          </p:cNvPicPr>
          <p:nvPr/>
        </p:nvPicPr>
        <p:blipFill>
          <a:blip r:embed="rId8"/>
          <a:stretch>
            <a:fillRect/>
          </a:stretch>
        </p:blipFill>
        <p:spPr>
          <a:xfrm>
            <a:off x="486993" y="788926"/>
            <a:ext cx="348330" cy="348330"/>
          </a:xfrm>
          <a:prstGeom prst="rect">
            <a:avLst/>
          </a:prstGeom>
        </p:spPr>
      </p:pic>
    </p:spTree>
    <p:extLst>
      <p:ext uri="{BB962C8B-B14F-4D97-AF65-F5344CB8AC3E}">
        <p14:creationId xmlns:p14="http://schemas.microsoft.com/office/powerpoint/2010/main" val="33833709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FD36EA1-9B9B-A24E-B478-81664F17F741}"/>
              </a:ext>
            </a:extLst>
          </p:cNvPr>
          <p:cNvPicPr>
            <a:picLocks noChangeAspect="1"/>
          </p:cNvPicPr>
          <p:nvPr/>
        </p:nvPicPr>
        <p:blipFill rotWithShape="1">
          <a:blip r:embed="rId3">
            <a:alphaModFix/>
            <a:extLst/>
          </a:blip>
          <a:srcRect t="20250" r="3" b="10250"/>
          <a:stretch/>
        </p:blipFill>
        <p:spPr>
          <a:xfrm>
            <a:off x="4562839" y="-168318"/>
            <a:ext cx="4695998" cy="3932313"/>
          </a:xfrm>
          <a:prstGeom prst="rect">
            <a:avLst/>
          </a:prstGeom>
          <a:effectLst>
            <a:softEdge rad="533400"/>
          </a:effectLst>
        </p:spPr>
      </p:pic>
      <p:pic>
        <p:nvPicPr>
          <p:cNvPr id="4" name="Picture 3">
            <a:extLst>
              <a:ext uri="{FF2B5EF4-FFF2-40B4-BE49-F238E27FC236}">
                <a16:creationId xmlns:a16="http://schemas.microsoft.com/office/drawing/2014/main" id="{4C1DD8D8-E5B7-5345-AAA3-33B542B7D7B4}"/>
              </a:ext>
            </a:extLst>
          </p:cNvPr>
          <p:cNvPicPr>
            <a:picLocks noChangeAspect="1"/>
          </p:cNvPicPr>
          <p:nvPr/>
        </p:nvPicPr>
        <p:blipFill rotWithShape="1">
          <a:blip r:embed="rId4"/>
          <a:srcRect l="1046" r="15096" b="3"/>
          <a:stretch/>
        </p:blipFill>
        <p:spPr>
          <a:xfrm>
            <a:off x="4567428" y="2487168"/>
            <a:ext cx="4697730" cy="4215384"/>
          </a:xfrm>
          <a:prstGeom prst="rect">
            <a:avLst/>
          </a:prstGeom>
          <a:effectLst>
            <a:softEdge rad="533400"/>
          </a:effectLst>
        </p:spPr>
      </p:pic>
      <p:pic>
        <p:nvPicPr>
          <p:cNvPr id="10" name="Picture 9">
            <a:extLst>
              <a:ext uri="{FF2B5EF4-FFF2-40B4-BE49-F238E27FC236}">
                <a16:creationId xmlns:a16="http://schemas.microsoft.com/office/drawing/2014/main" id="{22901FED-4FC9-4ED5-8123-C98BCD1616B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887933A6-FE8D-964F-9754-D3D002EC82CB}"/>
              </a:ext>
            </a:extLst>
          </p:cNvPr>
          <p:cNvSpPr>
            <a:spLocks noGrp="1"/>
          </p:cNvSpPr>
          <p:nvPr>
            <p:ph type="title"/>
          </p:nvPr>
        </p:nvSpPr>
        <p:spPr>
          <a:xfrm>
            <a:off x="603747" y="486174"/>
            <a:ext cx="4348081" cy="1311664"/>
          </a:xfrm>
        </p:spPr>
        <p:txBody>
          <a:bodyPr>
            <a:normAutofit/>
          </a:bodyPr>
          <a:lstStyle/>
          <a:p>
            <a:r>
              <a:rPr lang="en-US" dirty="0">
                <a:solidFill>
                  <a:srgbClr val="000000"/>
                </a:solidFill>
              </a:rPr>
              <a:t>A brief history…</a:t>
            </a:r>
          </a:p>
        </p:txBody>
      </p:sp>
      <p:sp>
        <p:nvSpPr>
          <p:cNvPr id="3" name="Content Placeholder 2">
            <a:extLst>
              <a:ext uri="{FF2B5EF4-FFF2-40B4-BE49-F238E27FC236}">
                <a16:creationId xmlns:a16="http://schemas.microsoft.com/office/drawing/2014/main" id="{0B547F73-207D-1F4F-9958-62036327EA65}"/>
              </a:ext>
            </a:extLst>
          </p:cNvPr>
          <p:cNvSpPr>
            <a:spLocks noGrp="1"/>
          </p:cNvSpPr>
          <p:nvPr>
            <p:ph idx="1"/>
          </p:nvPr>
        </p:nvSpPr>
        <p:spPr>
          <a:xfrm>
            <a:off x="730356" y="2214245"/>
            <a:ext cx="4094862" cy="3788830"/>
          </a:xfrm>
        </p:spPr>
        <p:txBody>
          <a:bodyPr anchor="ctr">
            <a:normAutofit/>
          </a:bodyPr>
          <a:lstStyle/>
          <a:p>
            <a:r>
              <a:rPr lang="en-US" sz="1800" dirty="0">
                <a:solidFill>
                  <a:srgbClr val="000000"/>
                </a:solidFill>
              </a:rPr>
              <a:t>Adults 5-7cm</a:t>
            </a:r>
          </a:p>
          <a:p>
            <a:r>
              <a:rPr lang="en-US" sz="1800" dirty="0">
                <a:solidFill>
                  <a:srgbClr val="000000"/>
                </a:solidFill>
              </a:rPr>
              <a:t>Annual species</a:t>
            </a:r>
          </a:p>
          <a:p>
            <a:r>
              <a:rPr lang="en-US" sz="1800" dirty="0">
                <a:solidFill>
                  <a:srgbClr val="000000"/>
                </a:solidFill>
              </a:rPr>
              <a:t>Smell like cucumbers</a:t>
            </a:r>
          </a:p>
          <a:p>
            <a:r>
              <a:rPr lang="en-US" sz="1800" dirty="0">
                <a:solidFill>
                  <a:srgbClr val="000000"/>
                </a:solidFill>
              </a:rPr>
              <a:t>Endemic to the San Francisco Estuary</a:t>
            </a:r>
          </a:p>
          <a:p>
            <a:r>
              <a:rPr lang="en-US" sz="1800" dirty="0">
                <a:solidFill>
                  <a:srgbClr val="000000"/>
                </a:solidFill>
              </a:rPr>
              <a:t>Population has been declining since 1970s</a:t>
            </a:r>
          </a:p>
          <a:p>
            <a:r>
              <a:rPr lang="en-US" sz="1800" dirty="0">
                <a:solidFill>
                  <a:srgbClr val="000000"/>
                </a:solidFill>
              </a:rPr>
              <a:t>Federally listed in 1993 </a:t>
            </a:r>
          </a:p>
          <a:p>
            <a:r>
              <a:rPr lang="en-US" sz="1800" dirty="0">
                <a:solidFill>
                  <a:srgbClr val="000000"/>
                </a:solidFill>
              </a:rPr>
              <a:t>Captive population in Discovery Bay</a:t>
            </a:r>
          </a:p>
          <a:p>
            <a:r>
              <a:rPr lang="en-US" sz="1800" dirty="0">
                <a:solidFill>
                  <a:srgbClr val="000000"/>
                </a:solidFill>
              </a:rPr>
              <a:t>Effective population size estimated since 2003</a:t>
            </a:r>
          </a:p>
          <a:p>
            <a:endParaRPr lang="en-US" sz="1800" dirty="0">
              <a:solidFill>
                <a:srgbClr val="000000"/>
              </a:solidFill>
            </a:endParaRPr>
          </a:p>
        </p:txBody>
      </p:sp>
    </p:spTree>
    <p:extLst>
      <p:ext uri="{BB962C8B-B14F-4D97-AF65-F5344CB8AC3E}">
        <p14:creationId xmlns:p14="http://schemas.microsoft.com/office/powerpoint/2010/main" val="3339710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5C116-BC38-7142-8175-05FD51079331}"/>
              </a:ext>
            </a:extLst>
          </p:cNvPr>
          <p:cNvSpPr>
            <a:spLocks noGrp="1"/>
          </p:cNvSpPr>
          <p:nvPr>
            <p:ph type="title"/>
          </p:nvPr>
        </p:nvSpPr>
        <p:spPr/>
        <p:txBody>
          <a:bodyPr/>
          <a:lstStyle/>
          <a:p>
            <a:pPr algn="ctr"/>
            <a:r>
              <a:rPr lang="en-US" dirty="0"/>
              <a:t>What is effective population size?</a:t>
            </a:r>
          </a:p>
        </p:txBody>
      </p:sp>
      <p:sp>
        <p:nvSpPr>
          <p:cNvPr id="3" name="Content Placeholder 2">
            <a:extLst>
              <a:ext uri="{FF2B5EF4-FFF2-40B4-BE49-F238E27FC236}">
                <a16:creationId xmlns:a16="http://schemas.microsoft.com/office/drawing/2014/main" id="{629E0360-C844-8C4C-8CCB-B2D78BE550C3}"/>
              </a:ext>
            </a:extLst>
          </p:cNvPr>
          <p:cNvSpPr>
            <a:spLocks noGrp="1"/>
          </p:cNvSpPr>
          <p:nvPr>
            <p:ph idx="1"/>
          </p:nvPr>
        </p:nvSpPr>
        <p:spPr/>
        <p:txBody>
          <a:bodyPr>
            <a:normAutofit fontScale="92500" lnSpcReduction="10000"/>
          </a:bodyPr>
          <a:lstStyle/>
          <a:p>
            <a:r>
              <a:rPr lang="en-US" dirty="0"/>
              <a:t>The size of an ideal population which </a:t>
            </a:r>
            <a:r>
              <a:rPr lang="en-US" b="1" dirty="0"/>
              <a:t>genetic</a:t>
            </a:r>
            <a:r>
              <a:rPr lang="en-US" dirty="0"/>
              <a:t> </a:t>
            </a:r>
            <a:r>
              <a:rPr lang="en-US" b="1" dirty="0"/>
              <a:t>drift</a:t>
            </a:r>
            <a:r>
              <a:rPr lang="en-US" dirty="0"/>
              <a:t> occurs at the same rate as that in an actual population.</a:t>
            </a:r>
          </a:p>
          <a:p>
            <a:endParaRPr lang="en-US" dirty="0"/>
          </a:p>
          <a:p>
            <a:pPr marL="0" indent="0">
              <a:buNone/>
            </a:pPr>
            <a:r>
              <a:rPr lang="en-US" dirty="0"/>
              <a:t>What is drift? </a:t>
            </a:r>
          </a:p>
          <a:p>
            <a:r>
              <a:rPr lang="en-US" dirty="0"/>
              <a:t>Random variation in the relative frequency of alleles in a population</a:t>
            </a:r>
          </a:p>
          <a:p>
            <a:endParaRPr lang="en-US" dirty="0"/>
          </a:p>
          <a:p>
            <a:pPr marL="0" indent="0">
              <a:buNone/>
            </a:pPr>
            <a:r>
              <a:rPr lang="en-US" dirty="0"/>
              <a:t>Why estimate  the effective population size?</a:t>
            </a:r>
          </a:p>
          <a:p>
            <a:r>
              <a:rPr lang="en-US" dirty="0"/>
              <a:t>Can be used to monitor the genetic diversity of wild population of Delta Smelt</a:t>
            </a:r>
          </a:p>
        </p:txBody>
      </p:sp>
    </p:spTree>
    <p:extLst>
      <p:ext uri="{BB962C8B-B14F-4D97-AF65-F5344CB8AC3E}">
        <p14:creationId xmlns:p14="http://schemas.microsoft.com/office/powerpoint/2010/main" val="3309916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13F1C11-2106-0643-A78A-8622E74CC815}"/>
              </a:ext>
            </a:extLst>
          </p:cNvPr>
          <p:cNvPicPr>
            <a:picLocks noChangeAspect="1"/>
          </p:cNvPicPr>
          <p:nvPr/>
        </p:nvPicPr>
        <p:blipFill rotWithShape="1">
          <a:blip r:embed="rId3"/>
          <a:srcRect l="104" t="-1" r="3" b="39347"/>
          <a:stretch/>
        </p:blipFill>
        <p:spPr>
          <a:xfrm>
            <a:off x="3765176" y="1780393"/>
            <a:ext cx="4985137" cy="3893122"/>
          </a:xfrm>
          <a:prstGeom prst="rect">
            <a:avLst/>
          </a:prstGeom>
          <a:effectLst/>
        </p:spPr>
      </p:pic>
      <p:sp>
        <p:nvSpPr>
          <p:cNvPr id="2" name="Title 1">
            <a:extLst>
              <a:ext uri="{FF2B5EF4-FFF2-40B4-BE49-F238E27FC236}">
                <a16:creationId xmlns:a16="http://schemas.microsoft.com/office/drawing/2014/main" id="{ABD16DA3-E9E3-DD46-A9B9-FAE115B336FB}"/>
              </a:ext>
            </a:extLst>
          </p:cNvPr>
          <p:cNvSpPr>
            <a:spLocks noGrp="1"/>
          </p:cNvSpPr>
          <p:nvPr>
            <p:ph type="title"/>
          </p:nvPr>
        </p:nvSpPr>
        <p:spPr>
          <a:xfrm>
            <a:off x="486697" y="294737"/>
            <a:ext cx="8263616" cy="1676603"/>
          </a:xfrm>
        </p:spPr>
        <p:txBody>
          <a:bodyPr>
            <a:normAutofit/>
          </a:bodyPr>
          <a:lstStyle/>
          <a:p>
            <a:pPr algn="ctr"/>
            <a:r>
              <a:rPr lang="en-US" dirty="0"/>
              <a:t>What is Genetic Diversity?</a:t>
            </a:r>
          </a:p>
        </p:txBody>
      </p:sp>
      <p:sp>
        <p:nvSpPr>
          <p:cNvPr id="3" name="Content Placeholder 2">
            <a:extLst>
              <a:ext uri="{FF2B5EF4-FFF2-40B4-BE49-F238E27FC236}">
                <a16:creationId xmlns:a16="http://schemas.microsoft.com/office/drawing/2014/main" id="{EABF0559-2BE4-7849-97E7-29EEB7F47C9C}"/>
              </a:ext>
            </a:extLst>
          </p:cNvPr>
          <p:cNvSpPr>
            <a:spLocks noGrp="1"/>
          </p:cNvSpPr>
          <p:nvPr>
            <p:ph idx="1"/>
          </p:nvPr>
        </p:nvSpPr>
        <p:spPr>
          <a:xfrm>
            <a:off x="486697" y="2162288"/>
            <a:ext cx="3845272" cy="4061532"/>
          </a:xfrm>
        </p:spPr>
        <p:txBody>
          <a:bodyPr>
            <a:normAutofit/>
          </a:bodyPr>
          <a:lstStyle/>
          <a:p>
            <a:pPr marL="0" indent="0">
              <a:buNone/>
            </a:pPr>
            <a:r>
              <a:rPr lang="en-US" sz="2400" dirty="0"/>
              <a:t>The amount of genetic variation within and among individuals of the same species.</a:t>
            </a:r>
          </a:p>
          <a:p>
            <a:pPr marL="0" indent="0">
              <a:buNone/>
            </a:pPr>
            <a:endParaRPr lang="en-US" sz="2400" dirty="0"/>
          </a:p>
          <a:p>
            <a:pPr marL="0" indent="0">
              <a:buNone/>
            </a:pPr>
            <a:r>
              <a:rPr lang="en-US" sz="2400" dirty="0"/>
              <a:t>Depends on: </a:t>
            </a:r>
          </a:p>
          <a:p>
            <a:r>
              <a:rPr lang="en-US" sz="2400" dirty="0"/>
              <a:t>number of alleles</a:t>
            </a:r>
          </a:p>
          <a:p>
            <a:r>
              <a:rPr lang="en-US" sz="2400" dirty="0"/>
              <a:t>frequency of alleles</a:t>
            </a:r>
          </a:p>
        </p:txBody>
      </p:sp>
      <p:sp>
        <p:nvSpPr>
          <p:cNvPr id="7" name="TextBox 6">
            <a:extLst>
              <a:ext uri="{FF2B5EF4-FFF2-40B4-BE49-F238E27FC236}">
                <a16:creationId xmlns:a16="http://schemas.microsoft.com/office/drawing/2014/main" id="{5871CA5B-6D6F-304B-A6CE-F6892DAD8611}"/>
              </a:ext>
            </a:extLst>
          </p:cNvPr>
          <p:cNvSpPr txBox="1"/>
          <p:nvPr/>
        </p:nvSpPr>
        <p:spPr>
          <a:xfrm>
            <a:off x="6045798" y="6223819"/>
            <a:ext cx="2915093" cy="369332"/>
          </a:xfrm>
          <a:prstGeom prst="rect">
            <a:avLst/>
          </a:prstGeom>
          <a:noFill/>
        </p:spPr>
        <p:txBody>
          <a:bodyPr wrap="none" rtlCol="0">
            <a:spAutoFit/>
          </a:bodyPr>
          <a:lstStyle/>
          <a:p>
            <a:r>
              <a:rPr lang="en-US" dirty="0" err="1"/>
              <a:t>Novembre</a:t>
            </a:r>
            <a:r>
              <a:rPr lang="en-US" dirty="0"/>
              <a:t> et al. </a:t>
            </a:r>
            <a:r>
              <a:rPr lang="en-US" i="1" dirty="0"/>
              <a:t>Nature</a:t>
            </a:r>
            <a:r>
              <a:rPr lang="en-US" dirty="0"/>
              <a:t> 2008</a:t>
            </a:r>
          </a:p>
        </p:txBody>
      </p:sp>
      <p:sp>
        <p:nvSpPr>
          <p:cNvPr id="4" name="TextBox 3">
            <a:extLst>
              <a:ext uri="{FF2B5EF4-FFF2-40B4-BE49-F238E27FC236}">
                <a16:creationId xmlns:a16="http://schemas.microsoft.com/office/drawing/2014/main" id="{E848441E-9F35-BB4A-A0CE-5E5CB617D32B}"/>
              </a:ext>
            </a:extLst>
          </p:cNvPr>
          <p:cNvSpPr txBox="1"/>
          <p:nvPr/>
        </p:nvSpPr>
        <p:spPr>
          <a:xfrm rot="20691210">
            <a:off x="4752200" y="2065028"/>
            <a:ext cx="633507"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PC1</a:t>
            </a:r>
          </a:p>
        </p:txBody>
      </p:sp>
      <p:sp>
        <p:nvSpPr>
          <p:cNvPr id="8" name="TextBox 7">
            <a:extLst>
              <a:ext uri="{FF2B5EF4-FFF2-40B4-BE49-F238E27FC236}">
                <a16:creationId xmlns:a16="http://schemas.microsoft.com/office/drawing/2014/main" id="{6F14F5ED-5DFC-3F4E-B3A9-EF1271C24929}"/>
              </a:ext>
            </a:extLst>
          </p:cNvPr>
          <p:cNvSpPr txBox="1"/>
          <p:nvPr/>
        </p:nvSpPr>
        <p:spPr>
          <a:xfrm rot="20691210">
            <a:off x="7002855" y="3281273"/>
            <a:ext cx="633507"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PC2</a:t>
            </a:r>
          </a:p>
        </p:txBody>
      </p:sp>
    </p:spTree>
    <p:extLst>
      <p:ext uri="{BB962C8B-B14F-4D97-AF65-F5344CB8AC3E}">
        <p14:creationId xmlns:p14="http://schemas.microsoft.com/office/powerpoint/2010/main" val="17704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1" uiExpand="1" build="p"/>
      <p:bldP spid="7" grpId="0"/>
      <p:bldP spid="4"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C08C0-3022-F941-BF41-7E2B097DF80C}"/>
              </a:ext>
            </a:extLst>
          </p:cNvPr>
          <p:cNvSpPr>
            <a:spLocks noGrp="1"/>
          </p:cNvSpPr>
          <p:nvPr>
            <p:ph type="title"/>
          </p:nvPr>
        </p:nvSpPr>
        <p:spPr>
          <a:xfrm>
            <a:off x="628650" y="365126"/>
            <a:ext cx="4717073" cy="1325563"/>
          </a:xfrm>
        </p:spPr>
        <p:txBody>
          <a:bodyPr/>
          <a:lstStyle/>
          <a:p>
            <a:r>
              <a:rPr lang="en-US" dirty="0"/>
              <a:t>Importance of Genetic Diversity</a:t>
            </a:r>
          </a:p>
        </p:txBody>
      </p:sp>
      <p:sp>
        <p:nvSpPr>
          <p:cNvPr id="3" name="Content Placeholder 2">
            <a:extLst>
              <a:ext uri="{FF2B5EF4-FFF2-40B4-BE49-F238E27FC236}">
                <a16:creationId xmlns:a16="http://schemas.microsoft.com/office/drawing/2014/main" id="{879A9B91-0B65-6A44-8B02-92E18D48011B}"/>
              </a:ext>
            </a:extLst>
          </p:cNvPr>
          <p:cNvSpPr>
            <a:spLocks noGrp="1"/>
          </p:cNvSpPr>
          <p:nvPr>
            <p:ph idx="1"/>
          </p:nvPr>
        </p:nvSpPr>
        <p:spPr>
          <a:xfrm>
            <a:off x="628650" y="1876547"/>
            <a:ext cx="4041798" cy="2534087"/>
          </a:xfrm>
        </p:spPr>
        <p:txBody>
          <a:bodyPr>
            <a:normAutofit fontScale="85000" lnSpcReduction="10000"/>
          </a:bodyPr>
          <a:lstStyle/>
          <a:p>
            <a:r>
              <a:rPr lang="en-US" dirty="0"/>
              <a:t>It is the raw component of natural selection</a:t>
            </a:r>
          </a:p>
          <a:p>
            <a:r>
              <a:rPr lang="en-US" dirty="0"/>
              <a:t>Larger pool of variation may allow adaptation to increasingly variable climates</a:t>
            </a:r>
          </a:p>
          <a:p>
            <a:r>
              <a:rPr lang="en-US" dirty="0"/>
              <a:t>Can be incorporated into models of adaptive potential</a:t>
            </a:r>
          </a:p>
        </p:txBody>
      </p:sp>
      <p:pic>
        <p:nvPicPr>
          <p:cNvPr id="4" name="Picture 3">
            <a:extLst>
              <a:ext uri="{FF2B5EF4-FFF2-40B4-BE49-F238E27FC236}">
                <a16:creationId xmlns:a16="http://schemas.microsoft.com/office/drawing/2014/main" id="{77787C20-4B55-B047-B9FD-36CBA02AEFDB}"/>
              </a:ext>
            </a:extLst>
          </p:cNvPr>
          <p:cNvPicPr>
            <a:picLocks noChangeAspect="1"/>
          </p:cNvPicPr>
          <p:nvPr/>
        </p:nvPicPr>
        <p:blipFill>
          <a:blip r:embed="rId3"/>
          <a:stretch>
            <a:fillRect/>
          </a:stretch>
        </p:blipFill>
        <p:spPr>
          <a:xfrm>
            <a:off x="4670447" y="550985"/>
            <a:ext cx="4473553" cy="5604125"/>
          </a:xfrm>
          <a:prstGeom prst="rect">
            <a:avLst/>
          </a:prstGeom>
        </p:spPr>
      </p:pic>
      <p:pic>
        <p:nvPicPr>
          <p:cNvPr id="5" name="Picture 4">
            <a:extLst>
              <a:ext uri="{FF2B5EF4-FFF2-40B4-BE49-F238E27FC236}">
                <a16:creationId xmlns:a16="http://schemas.microsoft.com/office/drawing/2014/main" id="{47CA115F-0470-1C4D-8CDD-D0C06627F8AD}"/>
              </a:ext>
            </a:extLst>
          </p:cNvPr>
          <p:cNvPicPr>
            <a:picLocks noChangeAspect="1"/>
          </p:cNvPicPr>
          <p:nvPr/>
        </p:nvPicPr>
        <p:blipFill>
          <a:blip r:embed="rId4"/>
          <a:stretch>
            <a:fillRect/>
          </a:stretch>
        </p:blipFill>
        <p:spPr>
          <a:xfrm>
            <a:off x="1112264" y="4545571"/>
            <a:ext cx="2902323" cy="1934882"/>
          </a:xfrm>
          <a:prstGeom prst="rect">
            <a:avLst/>
          </a:prstGeom>
        </p:spPr>
      </p:pic>
      <p:sp>
        <p:nvSpPr>
          <p:cNvPr id="6" name="TextBox 5">
            <a:extLst>
              <a:ext uri="{FF2B5EF4-FFF2-40B4-BE49-F238E27FC236}">
                <a16:creationId xmlns:a16="http://schemas.microsoft.com/office/drawing/2014/main" id="{F59BD2DE-65EC-A944-B708-CA152414C442}"/>
              </a:ext>
            </a:extLst>
          </p:cNvPr>
          <p:cNvSpPr txBox="1"/>
          <p:nvPr/>
        </p:nvSpPr>
        <p:spPr>
          <a:xfrm>
            <a:off x="6533763" y="6295787"/>
            <a:ext cx="2300053" cy="369332"/>
          </a:xfrm>
          <a:prstGeom prst="rect">
            <a:avLst/>
          </a:prstGeom>
          <a:noFill/>
        </p:spPr>
        <p:txBody>
          <a:bodyPr wrap="none" rtlCol="0">
            <a:spAutoFit/>
          </a:bodyPr>
          <a:lstStyle/>
          <a:p>
            <a:r>
              <a:rPr lang="en-US" dirty="0"/>
              <a:t>Bay et al. </a:t>
            </a:r>
            <a:r>
              <a:rPr lang="en-US" i="1" dirty="0"/>
              <a:t>Science</a:t>
            </a:r>
            <a:r>
              <a:rPr lang="en-US" dirty="0"/>
              <a:t> 2018</a:t>
            </a:r>
          </a:p>
        </p:txBody>
      </p:sp>
    </p:spTree>
    <p:extLst>
      <p:ext uri="{BB962C8B-B14F-4D97-AF65-F5344CB8AC3E}">
        <p14:creationId xmlns:p14="http://schemas.microsoft.com/office/powerpoint/2010/main" val="1913800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B7706-6EC5-6C4C-BD1C-4A613082D1D6}"/>
              </a:ext>
            </a:extLst>
          </p:cNvPr>
          <p:cNvSpPr>
            <a:spLocks noGrp="1"/>
          </p:cNvSpPr>
          <p:nvPr>
            <p:ph type="title"/>
          </p:nvPr>
        </p:nvSpPr>
        <p:spPr/>
        <p:txBody>
          <a:bodyPr/>
          <a:lstStyle/>
          <a:p>
            <a:pPr algn="ctr"/>
            <a:r>
              <a:rPr lang="en-US" dirty="0"/>
              <a:t>What affects genetic diversity?</a:t>
            </a:r>
          </a:p>
        </p:txBody>
      </p:sp>
      <p:sp>
        <p:nvSpPr>
          <p:cNvPr id="3" name="Content Placeholder 2">
            <a:extLst>
              <a:ext uri="{FF2B5EF4-FFF2-40B4-BE49-F238E27FC236}">
                <a16:creationId xmlns:a16="http://schemas.microsoft.com/office/drawing/2014/main" id="{2774D93B-0402-4D4B-8708-FB8B13A8C0F4}"/>
              </a:ext>
            </a:extLst>
          </p:cNvPr>
          <p:cNvSpPr>
            <a:spLocks noGrp="1"/>
          </p:cNvSpPr>
          <p:nvPr>
            <p:ph idx="1"/>
          </p:nvPr>
        </p:nvSpPr>
        <p:spPr>
          <a:xfrm>
            <a:off x="628650" y="1825625"/>
            <a:ext cx="4523921" cy="4536004"/>
          </a:xfrm>
        </p:spPr>
        <p:txBody>
          <a:bodyPr>
            <a:normAutofit/>
          </a:bodyPr>
          <a:lstStyle/>
          <a:p>
            <a:pPr marL="0" indent="0">
              <a:buNone/>
            </a:pPr>
            <a:r>
              <a:rPr lang="en-US" sz="2500" dirty="0"/>
              <a:t>Boons</a:t>
            </a:r>
          </a:p>
          <a:p>
            <a:r>
              <a:rPr lang="en-US" sz="2500" dirty="0"/>
              <a:t>Mutation</a:t>
            </a:r>
          </a:p>
          <a:p>
            <a:r>
              <a:rPr lang="en-US" sz="2500" dirty="0"/>
              <a:t>Gene flow</a:t>
            </a:r>
          </a:p>
          <a:p>
            <a:pPr marL="0" indent="0">
              <a:buNone/>
            </a:pPr>
            <a:r>
              <a:rPr lang="en-US" sz="2500" dirty="0"/>
              <a:t>Busts</a:t>
            </a:r>
          </a:p>
          <a:p>
            <a:r>
              <a:rPr lang="en-US" sz="2500" dirty="0"/>
              <a:t>Nonrandom mating</a:t>
            </a:r>
          </a:p>
          <a:p>
            <a:r>
              <a:rPr lang="en-US" sz="2500" dirty="0"/>
              <a:t>Skewed sex ratios</a:t>
            </a:r>
          </a:p>
          <a:p>
            <a:r>
              <a:rPr lang="en-US" sz="2500" dirty="0"/>
              <a:t>Inbreeding</a:t>
            </a:r>
          </a:p>
          <a:p>
            <a:r>
              <a:rPr lang="en-US" sz="2500" dirty="0"/>
              <a:t>Small populations</a:t>
            </a:r>
          </a:p>
          <a:p>
            <a:pPr marL="457200" lvl="1" indent="0">
              <a:buNone/>
            </a:pPr>
            <a:r>
              <a:rPr lang="en-US" dirty="0"/>
              <a:t>Stochastic processes act to decrease alleles in populations.</a:t>
            </a:r>
          </a:p>
          <a:p>
            <a:endParaRPr lang="en-US" sz="2500" dirty="0"/>
          </a:p>
        </p:txBody>
      </p:sp>
      <p:sp>
        <p:nvSpPr>
          <p:cNvPr id="5" name="TextBox 4">
            <a:extLst>
              <a:ext uri="{FF2B5EF4-FFF2-40B4-BE49-F238E27FC236}">
                <a16:creationId xmlns:a16="http://schemas.microsoft.com/office/drawing/2014/main" id="{04767986-F70A-AC48-9E22-90BF9C4CCDB7}"/>
              </a:ext>
            </a:extLst>
          </p:cNvPr>
          <p:cNvSpPr txBox="1"/>
          <p:nvPr/>
        </p:nvSpPr>
        <p:spPr>
          <a:xfrm>
            <a:off x="6286039" y="6347020"/>
            <a:ext cx="2612190" cy="369332"/>
          </a:xfrm>
          <a:prstGeom prst="rect">
            <a:avLst/>
          </a:prstGeom>
          <a:noFill/>
        </p:spPr>
        <p:txBody>
          <a:bodyPr wrap="none" rtlCol="0">
            <a:spAutoFit/>
          </a:bodyPr>
          <a:lstStyle/>
          <a:p>
            <a:r>
              <a:rPr lang="en-US" dirty="0" err="1"/>
              <a:t>Schou</a:t>
            </a:r>
            <a:r>
              <a:rPr lang="en-US" dirty="0"/>
              <a:t> &amp; </a:t>
            </a:r>
            <a:r>
              <a:rPr lang="en-US" dirty="0" err="1"/>
              <a:t>Bechsgaard</a:t>
            </a:r>
            <a:r>
              <a:rPr lang="en-US" dirty="0"/>
              <a:t> 2017</a:t>
            </a:r>
          </a:p>
        </p:txBody>
      </p:sp>
      <p:grpSp>
        <p:nvGrpSpPr>
          <p:cNvPr id="13" name="Group 12">
            <a:extLst>
              <a:ext uri="{FF2B5EF4-FFF2-40B4-BE49-F238E27FC236}">
                <a16:creationId xmlns:a16="http://schemas.microsoft.com/office/drawing/2014/main" id="{A7929F0A-D59A-734E-832C-43166484487C}"/>
              </a:ext>
            </a:extLst>
          </p:cNvPr>
          <p:cNvGrpSpPr/>
          <p:nvPr/>
        </p:nvGrpSpPr>
        <p:grpSpPr>
          <a:xfrm>
            <a:off x="5292762" y="1690689"/>
            <a:ext cx="3473806" cy="4429035"/>
            <a:chOff x="5292762" y="1690689"/>
            <a:chExt cx="3473806" cy="4429035"/>
          </a:xfrm>
        </p:grpSpPr>
        <p:pic>
          <p:nvPicPr>
            <p:cNvPr id="4" name="Picture 3">
              <a:extLst>
                <a:ext uri="{FF2B5EF4-FFF2-40B4-BE49-F238E27FC236}">
                  <a16:creationId xmlns:a16="http://schemas.microsoft.com/office/drawing/2014/main" id="{45A7308C-A616-954A-9FDE-2EA2B99A391B}"/>
                </a:ext>
              </a:extLst>
            </p:cNvPr>
            <p:cNvPicPr>
              <a:picLocks noChangeAspect="1"/>
            </p:cNvPicPr>
            <p:nvPr/>
          </p:nvPicPr>
          <p:blipFill rotWithShape="1">
            <a:blip r:embed="rId3"/>
            <a:srcRect r="45901"/>
            <a:stretch/>
          </p:blipFill>
          <p:spPr>
            <a:xfrm>
              <a:off x="5292762" y="1745993"/>
              <a:ext cx="3473806" cy="4246303"/>
            </a:xfrm>
            <a:prstGeom prst="rect">
              <a:avLst/>
            </a:prstGeom>
          </p:spPr>
        </p:pic>
        <p:sp>
          <p:nvSpPr>
            <p:cNvPr id="6" name="TextBox 5">
              <a:extLst>
                <a:ext uri="{FF2B5EF4-FFF2-40B4-BE49-F238E27FC236}">
                  <a16:creationId xmlns:a16="http://schemas.microsoft.com/office/drawing/2014/main" id="{AA40FC18-C856-D140-A13E-5DF7D3D0407B}"/>
                </a:ext>
              </a:extLst>
            </p:cNvPr>
            <p:cNvSpPr txBox="1"/>
            <p:nvPr/>
          </p:nvSpPr>
          <p:spPr>
            <a:xfrm rot="16200000">
              <a:off x="4642338" y="4346916"/>
              <a:ext cx="1915909"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Genetic variation</a:t>
              </a:r>
            </a:p>
          </p:txBody>
        </p:sp>
        <p:sp>
          <p:nvSpPr>
            <p:cNvPr id="7" name="TextBox 6">
              <a:extLst>
                <a:ext uri="{FF2B5EF4-FFF2-40B4-BE49-F238E27FC236}">
                  <a16:creationId xmlns:a16="http://schemas.microsoft.com/office/drawing/2014/main" id="{625DB000-87C0-5F4F-A882-599A2084E9A4}"/>
                </a:ext>
              </a:extLst>
            </p:cNvPr>
            <p:cNvSpPr txBox="1"/>
            <p:nvPr/>
          </p:nvSpPr>
          <p:spPr>
            <a:xfrm>
              <a:off x="6308955" y="5750392"/>
              <a:ext cx="1441420"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Generations</a:t>
              </a:r>
            </a:p>
          </p:txBody>
        </p:sp>
        <p:sp>
          <p:nvSpPr>
            <p:cNvPr id="11" name="Rectangle 10">
              <a:extLst>
                <a:ext uri="{FF2B5EF4-FFF2-40B4-BE49-F238E27FC236}">
                  <a16:creationId xmlns:a16="http://schemas.microsoft.com/office/drawing/2014/main" id="{568E7E42-AC0D-B942-8A6F-C00DFAE5CCC8}"/>
                </a:ext>
              </a:extLst>
            </p:cNvPr>
            <p:cNvSpPr/>
            <p:nvPr/>
          </p:nvSpPr>
          <p:spPr>
            <a:xfrm>
              <a:off x="5384849" y="1690689"/>
              <a:ext cx="3238646" cy="63405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52762BA-4C1C-924C-BBDF-6BD293BC47E7}"/>
                </a:ext>
              </a:extLst>
            </p:cNvPr>
            <p:cNvSpPr txBox="1"/>
            <p:nvPr/>
          </p:nvSpPr>
          <p:spPr>
            <a:xfrm>
              <a:off x="5384849" y="1903917"/>
              <a:ext cx="800219" cy="369332"/>
            </a:xfrm>
            <a:prstGeom prst="rect">
              <a:avLst/>
            </a:prstGeom>
            <a:solidFill>
              <a:schemeClr val="bg1"/>
            </a:solidFill>
            <a:ln>
              <a:solidFill>
                <a:schemeClr val="bg1"/>
              </a:solidFill>
            </a:ln>
          </p:spPr>
          <p:txBody>
            <a:bodyPr wrap="none" rtlCol="0">
              <a:spAutoFit/>
            </a:bodyPr>
            <a:lstStyle/>
            <a:p>
              <a:r>
                <a:rPr lang="en-US" dirty="0"/>
                <a:t>N=500</a:t>
              </a:r>
            </a:p>
          </p:txBody>
        </p:sp>
        <p:sp>
          <p:nvSpPr>
            <p:cNvPr id="9" name="TextBox 8">
              <a:extLst>
                <a:ext uri="{FF2B5EF4-FFF2-40B4-BE49-F238E27FC236}">
                  <a16:creationId xmlns:a16="http://schemas.microsoft.com/office/drawing/2014/main" id="{783E9BAC-9CC8-244C-8DC0-2F42B096ECA5}"/>
                </a:ext>
              </a:extLst>
            </p:cNvPr>
            <p:cNvSpPr txBox="1"/>
            <p:nvPr/>
          </p:nvSpPr>
          <p:spPr>
            <a:xfrm>
              <a:off x="6688065" y="1903917"/>
              <a:ext cx="683200" cy="369332"/>
            </a:xfrm>
            <a:prstGeom prst="rect">
              <a:avLst/>
            </a:prstGeom>
            <a:solidFill>
              <a:schemeClr val="bg1"/>
            </a:solidFill>
            <a:ln>
              <a:solidFill>
                <a:schemeClr val="bg1"/>
              </a:solidFill>
            </a:ln>
          </p:spPr>
          <p:txBody>
            <a:bodyPr wrap="none" rtlCol="0">
              <a:spAutoFit/>
            </a:bodyPr>
            <a:lstStyle/>
            <a:p>
              <a:r>
                <a:rPr lang="en-US" dirty="0"/>
                <a:t>N=50</a:t>
              </a:r>
            </a:p>
          </p:txBody>
        </p:sp>
        <p:sp>
          <p:nvSpPr>
            <p:cNvPr id="10" name="TextBox 9">
              <a:extLst>
                <a:ext uri="{FF2B5EF4-FFF2-40B4-BE49-F238E27FC236}">
                  <a16:creationId xmlns:a16="http://schemas.microsoft.com/office/drawing/2014/main" id="{E6F7FFAA-5995-7E43-B6DC-0305CE3284AD}"/>
                </a:ext>
              </a:extLst>
            </p:cNvPr>
            <p:cNvSpPr txBox="1"/>
            <p:nvPr/>
          </p:nvSpPr>
          <p:spPr>
            <a:xfrm>
              <a:off x="7813305" y="1903917"/>
              <a:ext cx="683200" cy="369332"/>
            </a:xfrm>
            <a:prstGeom prst="rect">
              <a:avLst/>
            </a:prstGeom>
            <a:solidFill>
              <a:schemeClr val="bg1"/>
            </a:solidFill>
            <a:ln>
              <a:solidFill>
                <a:schemeClr val="bg1"/>
              </a:solidFill>
            </a:ln>
          </p:spPr>
          <p:txBody>
            <a:bodyPr wrap="none" rtlCol="0">
              <a:spAutoFit/>
            </a:bodyPr>
            <a:lstStyle/>
            <a:p>
              <a:r>
                <a:rPr lang="en-US" dirty="0"/>
                <a:t>N=10</a:t>
              </a:r>
            </a:p>
          </p:txBody>
        </p:sp>
        <p:sp>
          <p:nvSpPr>
            <p:cNvPr id="12" name="Rectangle 11">
              <a:extLst>
                <a:ext uri="{FF2B5EF4-FFF2-40B4-BE49-F238E27FC236}">
                  <a16:creationId xmlns:a16="http://schemas.microsoft.com/office/drawing/2014/main" id="{BCDD5A25-B339-174B-84AD-56E3AFD5EE0A}"/>
                </a:ext>
              </a:extLst>
            </p:cNvPr>
            <p:cNvSpPr/>
            <p:nvPr/>
          </p:nvSpPr>
          <p:spPr>
            <a:xfrm>
              <a:off x="6024396" y="5208716"/>
              <a:ext cx="1209822" cy="2994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48747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4C2F-706F-6843-996E-D5B1E46E5FFF}"/>
              </a:ext>
            </a:extLst>
          </p:cNvPr>
          <p:cNvSpPr>
            <a:spLocks noGrp="1"/>
          </p:cNvSpPr>
          <p:nvPr>
            <p:ph type="title"/>
          </p:nvPr>
        </p:nvSpPr>
        <p:spPr/>
        <p:txBody>
          <a:bodyPr/>
          <a:lstStyle/>
          <a:p>
            <a:pPr algn="ctr"/>
            <a:r>
              <a:rPr lang="en-US" dirty="0"/>
              <a:t>Measuring Genetic Diversity</a:t>
            </a:r>
          </a:p>
        </p:txBody>
      </p:sp>
      <p:sp>
        <p:nvSpPr>
          <p:cNvPr id="4" name="Content Placeholder 2">
            <a:extLst>
              <a:ext uri="{FF2B5EF4-FFF2-40B4-BE49-F238E27FC236}">
                <a16:creationId xmlns:a16="http://schemas.microsoft.com/office/drawing/2014/main" id="{5F00543E-A9CD-D949-9CDC-7DB4743E915A}"/>
              </a:ext>
            </a:extLst>
          </p:cNvPr>
          <p:cNvSpPr>
            <a:spLocks noGrp="1"/>
          </p:cNvSpPr>
          <p:nvPr>
            <p:ph idx="1"/>
          </p:nvPr>
        </p:nvSpPr>
        <p:spPr>
          <a:xfrm>
            <a:off x="817581" y="1896455"/>
            <a:ext cx="3367143" cy="879018"/>
          </a:xfrm>
        </p:spPr>
        <p:txBody>
          <a:bodyPr>
            <a:normAutofit fontScale="92500"/>
          </a:bodyPr>
          <a:lstStyle/>
          <a:p>
            <a:pPr marL="0" indent="0" algn="ctr">
              <a:buNone/>
            </a:pPr>
            <a:r>
              <a:rPr lang="en-US" sz="2400" u="sng" dirty="0"/>
              <a:t>Watterson’s Theta</a:t>
            </a:r>
          </a:p>
          <a:p>
            <a:pPr marL="0" indent="0" algn="ctr">
              <a:buNone/>
            </a:pPr>
            <a:r>
              <a:rPr lang="en-US" sz="2400" dirty="0"/>
              <a:t>Number of segregating sites</a:t>
            </a:r>
          </a:p>
        </p:txBody>
      </p:sp>
      <p:cxnSp>
        <p:nvCxnSpPr>
          <p:cNvPr id="6" name="Straight Connector 5">
            <a:extLst>
              <a:ext uri="{FF2B5EF4-FFF2-40B4-BE49-F238E27FC236}">
                <a16:creationId xmlns:a16="http://schemas.microsoft.com/office/drawing/2014/main" id="{CE83F626-097D-6649-A816-28D58AFC7BED}"/>
              </a:ext>
            </a:extLst>
          </p:cNvPr>
          <p:cNvCxnSpPr/>
          <p:nvPr/>
        </p:nvCxnSpPr>
        <p:spPr>
          <a:xfrm>
            <a:off x="4582758" y="2068612"/>
            <a:ext cx="0" cy="4044875"/>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BFD586C2-AA29-FF4A-BCA3-0ED97459A313}"/>
              </a:ext>
            </a:extLst>
          </p:cNvPr>
          <p:cNvSpPr txBox="1">
            <a:spLocks/>
          </p:cNvSpPr>
          <p:nvPr/>
        </p:nvSpPr>
        <p:spPr>
          <a:xfrm>
            <a:off x="4781053" y="1896455"/>
            <a:ext cx="4085210" cy="8790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200" u="sng" dirty="0"/>
              <a:t>Theta Pi</a:t>
            </a:r>
          </a:p>
          <a:p>
            <a:pPr marL="0" indent="0" algn="ctr">
              <a:buFont typeface="Arial" panose="020B0604020202020204" pitchFamily="34" charset="0"/>
              <a:buNone/>
            </a:pPr>
            <a:r>
              <a:rPr lang="en-US" sz="2200" dirty="0"/>
              <a:t>Pairwise nucleotide diversity</a:t>
            </a:r>
          </a:p>
        </p:txBody>
      </p:sp>
      <p:grpSp>
        <p:nvGrpSpPr>
          <p:cNvPr id="8" name="Group 7">
            <a:extLst>
              <a:ext uri="{FF2B5EF4-FFF2-40B4-BE49-F238E27FC236}">
                <a16:creationId xmlns:a16="http://schemas.microsoft.com/office/drawing/2014/main" id="{5FCC1685-8C04-6246-97A1-5B761DE2FBE8}"/>
              </a:ext>
            </a:extLst>
          </p:cNvPr>
          <p:cNvGrpSpPr/>
          <p:nvPr/>
        </p:nvGrpSpPr>
        <p:grpSpPr>
          <a:xfrm>
            <a:off x="817581" y="4371676"/>
            <a:ext cx="2939388" cy="1868998"/>
            <a:chOff x="606371" y="4415309"/>
            <a:chExt cx="2939388" cy="1868998"/>
          </a:xfrm>
        </p:grpSpPr>
        <p:pic>
          <p:nvPicPr>
            <p:cNvPr id="9" name="Picture 8">
              <a:extLst>
                <a:ext uri="{FF2B5EF4-FFF2-40B4-BE49-F238E27FC236}">
                  <a16:creationId xmlns:a16="http://schemas.microsoft.com/office/drawing/2014/main" id="{9C103EAD-50CC-594F-999F-A2C573AB2393}"/>
                </a:ext>
              </a:extLst>
            </p:cNvPr>
            <p:cNvPicPr>
              <a:picLocks noChangeAspect="1"/>
            </p:cNvPicPr>
            <p:nvPr/>
          </p:nvPicPr>
          <p:blipFill rotWithShape="1">
            <a:blip r:embed="rId3"/>
            <a:srcRect l="17949" t="32575" r="26322" b="16669"/>
            <a:stretch/>
          </p:blipFill>
          <p:spPr>
            <a:xfrm>
              <a:off x="1029139" y="4415309"/>
              <a:ext cx="2516620" cy="1591999"/>
            </a:xfrm>
            <a:prstGeom prst="rect">
              <a:avLst/>
            </a:prstGeom>
          </p:spPr>
        </p:pic>
        <p:sp>
          <p:nvSpPr>
            <p:cNvPr id="10" name="TextBox 9">
              <a:extLst>
                <a:ext uri="{FF2B5EF4-FFF2-40B4-BE49-F238E27FC236}">
                  <a16:creationId xmlns:a16="http://schemas.microsoft.com/office/drawing/2014/main" id="{6DD6B821-58AF-2E41-A539-3DAE6BEAB75C}"/>
                </a:ext>
              </a:extLst>
            </p:cNvPr>
            <p:cNvSpPr txBox="1"/>
            <p:nvPr/>
          </p:nvSpPr>
          <p:spPr>
            <a:xfrm>
              <a:off x="1701475" y="6007308"/>
              <a:ext cx="1019831"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Sample size</a:t>
              </a:r>
            </a:p>
          </p:txBody>
        </p:sp>
        <p:sp>
          <p:nvSpPr>
            <p:cNvPr id="11" name="TextBox 10">
              <a:extLst>
                <a:ext uri="{FF2B5EF4-FFF2-40B4-BE49-F238E27FC236}">
                  <a16:creationId xmlns:a16="http://schemas.microsoft.com/office/drawing/2014/main" id="{ED123284-69F9-FE4E-AB97-8143A486F4C4}"/>
                </a:ext>
              </a:extLst>
            </p:cNvPr>
            <p:cNvSpPr txBox="1"/>
            <p:nvPr/>
          </p:nvSpPr>
          <p:spPr>
            <a:xfrm rot="16200000">
              <a:off x="60228" y="5210041"/>
              <a:ext cx="136928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Segregating sites</a:t>
              </a:r>
            </a:p>
          </p:txBody>
        </p:sp>
      </p:grpSp>
      <p:grpSp>
        <p:nvGrpSpPr>
          <p:cNvPr id="26" name="Group 25">
            <a:extLst>
              <a:ext uri="{FF2B5EF4-FFF2-40B4-BE49-F238E27FC236}">
                <a16:creationId xmlns:a16="http://schemas.microsoft.com/office/drawing/2014/main" id="{A6F0DBA5-2222-9C45-AB49-CDF4C9003487}"/>
              </a:ext>
            </a:extLst>
          </p:cNvPr>
          <p:cNvGrpSpPr/>
          <p:nvPr/>
        </p:nvGrpSpPr>
        <p:grpSpPr>
          <a:xfrm>
            <a:off x="5245621" y="3651102"/>
            <a:ext cx="3373195" cy="969162"/>
            <a:chOff x="5245621" y="3651102"/>
            <a:chExt cx="3373195" cy="969162"/>
          </a:xfrm>
        </p:grpSpPr>
        <p:sp>
          <p:nvSpPr>
            <p:cNvPr id="12" name="Rectangle 11">
              <a:extLst>
                <a:ext uri="{FF2B5EF4-FFF2-40B4-BE49-F238E27FC236}">
                  <a16:creationId xmlns:a16="http://schemas.microsoft.com/office/drawing/2014/main" id="{160434B2-F849-6145-9FA1-C744CFB482A8}"/>
                </a:ext>
              </a:extLst>
            </p:cNvPr>
            <p:cNvSpPr/>
            <p:nvPr/>
          </p:nvSpPr>
          <p:spPr>
            <a:xfrm>
              <a:off x="5245621" y="3787331"/>
              <a:ext cx="337319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1E98EBB-AA5C-8341-88DF-D3617C5C3D8A}"/>
                </a:ext>
              </a:extLst>
            </p:cNvPr>
            <p:cNvSpPr/>
            <p:nvPr/>
          </p:nvSpPr>
          <p:spPr>
            <a:xfrm>
              <a:off x="5245621" y="4466886"/>
              <a:ext cx="337319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ightning Bolt 13">
              <a:extLst>
                <a:ext uri="{FF2B5EF4-FFF2-40B4-BE49-F238E27FC236}">
                  <a16:creationId xmlns:a16="http://schemas.microsoft.com/office/drawing/2014/main" id="{6B75F0E3-56F5-9A45-A66A-A59C91CB7B70}"/>
                </a:ext>
              </a:extLst>
            </p:cNvPr>
            <p:cNvSpPr/>
            <p:nvPr/>
          </p:nvSpPr>
          <p:spPr>
            <a:xfrm>
              <a:off x="5443833" y="3651102"/>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ightning Bolt 14">
              <a:extLst>
                <a:ext uri="{FF2B5EF4-FFF2-40B4-BE49-F238E27FC236}">
                  <a16:creationId xmlns:a16="http://schemas.microsoft.com/office/drawing/2014/main" id="{733236A5-6220-0447-B5E7-FD43E5273292}"/>
                </a:ext>
              </a:extLst>
            </p:cNvPr>
            <p:cNvSpPr/>
            <p:nvPr/>
          </p:nvSpPr>
          <p:spPr>
            <a:xfrm>
              <a:off x="6425408" y="4404945"/>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ightning Bolt 15">
              <a:extLst>
                <a:ext uri="{FF2B5EF4-FFF2-40B4-BE49-F238E27FC236}">
                  <a16:creationId xmlns:a16="http://schemas.microsoft.com/office/drawing/2014/main" id="{A2271399-BF0B-B44A-8BB2-B417C9C1BE25}"/>
                </a:ext>
              </a:extLst>
            </p:cNvPr>
            <p:cNvSpPr/>
            <p:nvPr/>
          </p:nvSpPr>
          <p:spPr>
            <a:xfrm>
              <a:off x="7132146" y="4392063"/>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id="{8CFFE4C3-9E39-5B42-AF0D-FBF83B04AA77}"/>
                </a:ext>
              </a:extLst>
            </p:cNvPr>
            <p:cNvSpPr/>
            <p:nvPr/>
          </p:nvSpPr>
          <p:spPr>
            <a:xfrm>
              <a:off x="6778777" y="4380053"/>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id="{6E4003FA-5241-EE49-B67F-9563E7D723D2}"/>
                </a:ext>
              </a:extLst>
            </p:cNvPr>
            <p:cNvSpPr/>
            <p:nvPr/>
          </p:nvSpPr>
          <p:spPr>
            <a:xfrm>
              <a:off x="6725302" y="3674712"/>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7599FA1-9CDF-5C42-930A-6938C7B31570}"/>
                </a:ext>
              </a:extLst>
            </p:cNvPr>
            <p:cNvSpPr txBox="1"/>
            <p:nvPr/>
          </p:nvSpPr>
          <p:spPr>
            <a:xfrm>
              <a:off x="6661207" y="3906384"/>
              <a:ext cx="377604" cy="369332"/>
            </a:xfrm>
            <a:prstGeom prst="rect">
              <a:avLst/>
            </a:prstGeom>
            <a:noFill/>
          </p:spPr>
          <p:txBody>
            <a:bodyPr wrap="none" rtlCol="0">
              <a:spAutoFit/>
            </a:bodyPr>
            <a:lstStyle/>
            <a:p>
              <a:r>
                <a:rPr lang="en-US" dirty="0"/>
                <a:t>vs</a:t>
              </a:r>
            </a:p>
          </p:txBody>
        </p:sp>
      </p:grpSp>
      <p:grpSp>
        <p:nvGrpSpPr>
          <p:cNvPr id="25" name="Group 24">
            <a:extLst>
              <a:ext uri="{FF2B5EF4-FFF2-40B4-BE49-F238E27FC236}">
                <a16:creationId xmlns:a16="http://schemas.microsoft.com/office/drawing/2014/main" id="{9B6157D9-2DA8-7440-A021-B9372DB3314A}"/>
              </a:ext>
            </a:extLst>
          </p:cNvPr>
          <p:cNvGrpSpPr/>
          <p:nvPr/>
        </p:nvGrpSpPr>
        <p:grpSpPr>
          <a:xfrm>
            <a:off x="817581" y="3337552"/>
            <a:ext cx="3373195" cy="240211"/>
            <a:chOff x="5245621" y="3112497"/>
            <a:chExt cx="3373195" cy="240211"/>
          </a:xfrm>
        </p:grpSpPr>
        <p:sp>
          <p:nvSpPr>
            <p:cNvPr id="20" name="Rectangle 19">
              <a:extLst>
                <a:ext uri="{FF2B5EF4-FFF2-40B4-BE49-F238E27FC236}">
                  <a16:creationId xmlns:a16="http://schemas.microsoft.com/office/drawing/2014/main" id="{A60CBF8D-6313-1C43-A27C-177A6CB1048F}"/>
                </a:ext>
              </a:extLst>
            </p:cNvPr>
            <p:cNvSpPr/>
            <p:nvPr/>
          </p:nvSpPr>
          <p:spPr>
            <a:xfrm>
              <a:off x="5245621" y="3199330"/>
              <a:ext cx="337319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ightning Bolt 20">
              <a:extLst>
                <a:ext uri="{FF2B5EF4-FFF2-40B4-BE49-F238E27FC236}">
                  <a16:creationId xmlns:a16="http://schemas.microsoft.com/office/drawing/2014/main" id="{5A9D797A-90B7-1A47-B373-35C3CCC01925}"/>
                </a:ext>
              </a:extLst>
            </p:cNvPr>
            <p:cNvSpPr/>
            <p:nvPr/>
          </p:nvSpPr>
          <p:spPr>
            <a:xfrm>
              <a:off x="6425408" y="3137389"/>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Lightning Bolt 21">
              <a:extLst>
                <a:ext uri="{FF2B5EF4-FFF2-40B4-BE49-F238E27FC236}">
                  <a16:creationId xmlns:a16="http://schemas.microsoft.com/office/drawing/2014/main" id="{21E2A0F9-72C3-7C40-B026-01C003A12313}"/>
                </a:ext>
              </a:extLst>
            </p:cNvPr>
            <p:cNvSpPr/>
            <p:nvPr/>
          </p:nvSpPr>
          <p:spPr>
            <a:xfrm>
              <a:off x="7132146" y="3124507"/>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Lightning Bolt 22">
              <a:extLst>
                <a:ext uri="{FF2B5EF4-FFF2-40B4-BE49-F238E27FC236}">
                  <a16:creationId xmlns:a16="http://schemas.microsoft.com/office/drawing/2014/main" id="{C8C9C4CB-1897-E343-90E9-9AF53DE9C59E}"/>
                </a:ext>
              </a:extLst>
            </p:cNvPr>
            <p:cNvSpPr/>
            <p:nvPr/>
          </p:nvSpPr>
          <p:spPr>
            <a:xfrm>
              <a:off x="6778777" y="3112497"/>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ightning Bolt 23">
              <a:extLst>
                <a:ext uri="{FF2B5EF4-FFF2-40B4-BE49-F238E27FC236}">
                  <a16:creationId xmlns:a16="http://schemas.microsoft.com/office/drawing/2014/main" id="{6D6C7A26-C815-D34E-8302-EA0E4D8599E7}"/>
                </a:ext>
              </a:extLst>
            </p:cNvPr>
            <p:cNvSpPr/>
            <p:nvPr/>
          </p:nvSpPr>
          <p:spPr>
            <a:xfrm>
              <a:off x="5441865" y="3114318"/>
              <a:ext cx="228829" cy="215319"/>
            </a:xfrm>
            <a:prstGeom prst="lightningBol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7CB99233-8E79-3249-AF56-2F447F4E292B}"/>
                  </a:ext>
                </a:extLst>
              </p:cNvPr>
              <p:cNvSpPr txBox="1"/>
              <p:nvPr/>
            </p:nvSpPr>
            <p:spPr>
              <a:xfrm>
                <a:off x="3720725" y="1448977"/>
                <a:ext cx="1524328"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ea typeface="Cambria Math" panose="02040503050406030204" pitchFamily="18" charset="0"/>
                        </a:rPr>
                        <m:t>𝜃</m:t>
                      </m:r>
                      <m:r>
                        <a:rPr lang="en-US" sz="2400" b="0" i="1" smtClean="0">
                          <a:latin typeface="Cambria Math" panose="02040503050406030204" pitchFamily="18" charset="0"/>
                          <a:ea typeface="Cambria Math" panose="02040503050406030204" pitchFamily="18" charset="0"/>
                        </a:rPr>
                        <m:t>=4</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𝑁</m:t>
                          </m:r>
                        </m:e>
                        <m:sub>
                          <m:r>
                            <a:rPr lang="en-US" sz="2400" b="0" i="1" smtClean="0">
                              <a:latin typeface="Cambria Math" panose="02040503050406030204" pitchFamily="18" charset="0"/>
                              <a:ea typeface="Cambria Math" panose="02040503050406030204" pitchFamily="18" charset="0"/>
                            </a:rPr>
                            <m:t>𝑒</m:t>
                          </m:r>
                        </m:sub>
                      </m:sSub>
                      <m:r>
                        <a:rPr lang="en-US" sz="2400" b="0" i="1" smtClean="0">
                          <a:latin typeface="Cambria Math" panose="02040503050406030204" pitchFamily="18" charset="0"/>
                          <a:ea typeface="Cambria Math" panose="02040503050406030204" pitchFamily="18" charset="0"/>
                        </a:rPr>
                        <m:t>𝜇</m:t>
                      </m:r>
                    </m:oMath>
                  </m:oMathPara>
                </a14:m>
                <a:endParaRPr lang="en-US" sz="2400" dirty="0"/>
              </a:p>
            </p:txBody>
          </p:sp>
        </mc:Choice>
        <mc:Fallback xmlns="">
          <p:sp>
            <p:nvSpPr>
              <p:cNvPr id="27" name="TextBox 26">
                <a:extLst>
                  <a:ext uri="{FF2B5EF4-FFF2-40B4-BE49-F238E27FC236}">
                    <a16:creationId xmlns:a16="http://schemas.microsoft.com/office/drawing/2014/main" id="{7CB99233-8E79-3249-AF56-2F447F4E292B}"/>
                  </a:ext>
                </a:extLst>
              </p:cNvPr>
              <p:cNvSpPr txBox="1">
                <a:spLocks noRot="1" noChangeAspect="1" noMove="1" noResize="1" noEditPoints="1" noAdjustHandles="1" noChangeArrowheads="1" noChangeShapeType="1" noTextEdit="1"/>
              </p:cNvSpPr>
              <p:nvPr/>
            </p:nvSpPr>
            <p:spPr>
              <a:xfrm>
                <a:off x="3720725" y="1448977"/>
                <a:ext cx="1524328" cy="461665"/>
              </a:xfrm>
              <a:prstGeom prst="rect">
                <a:avLst/>
              </a:prstGeom>
              <a:blipFill>
                <a:blip r:embed="rId4"/>
                <a:stretch>
                  <a:fillRect b="-10811"/>
                </a:stretch>
              </a:blipFill>
            </p:spPr>
            <p:txBody>
              <a:bodyPr/>
              <a:lstStyle/>
              <a:p>
                <a:r>
                  <a:rPr lang="en-US">
                    <a:noFill/>
                  </a:rPr>
                  <a:t> </a:t>
                </a:r>
              </a:p>
            </p:txBody>
          </p:sp>
        </mc:Fallback>
      </mc:AlternateContent>
    </p:spTree>
    <p:extLst>
      <p:ext uri="{BB962C8B-B14F-4D97-AF65-F5344CB8AC3E}">
        <p14:creationId xmlns:p14="http://schemas.microsoft.com/office/powerpoint/2010/main" val="263014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75004-AF87-BA4D-87F4-B1CF71F2532F}"/>
              </a:ext>
            </a:extLst>
          </p:cNvPr>
          <p:cNvSpPr>
            <a:spLocks noGrp="1"/>
          </p:cNvSpPr>
          <p:nvPr>
            <p:ph type="title"/>
          </p:nvPr>
        </p:nvSpPr>
        <p:spPr/>
        <p:txBody>
          <a:bodyPr/>
          <a:lstStyle/>
          <a:p>
            <a:pPr algn="ctr"/>
            <a:r>
              <a:rPr lang="en-US" dirty="0"/>
              <a:t>Effective Population Size (Ne)</a:t>
            </a:r>
          </a:p>
        </p:txBody>
      </p:sp>
      <p:sp>
        <p:nvSpPr>
          <p:cNvPr id="9" name="TextBox 8">
            <a:extLst>
              <a:ext uri="{FF2B5EF4-FFF2-40B4-BE49-F238E27FC236}">
                <a16:creationId xmlns:a16="http://schemas.microsoft.com/office/drawing/2014/main" id="{99F15400-36BE-8445-BD78-5A06601B5AEC}"/>
              </a:ext>
            </a:extLst>
          </p:cNvPr>
          <p:cNvSpPr txBox="1"/>
          <p:nvPr/>
        </p:nvSpPr>
        <p:spPr>
          <a:xfrm>
            <a:off x="2329151" y="5929539"/>
            <a:ext cx="4902239" cy="369332"/>
          </a:xfrm>
          <a:prstGeom prst="rect">
            <a:avLst/>
          </a:prstGeom>
          <a:noFill/>
        </p:spPr>
        <p:txBody>
          <a:bodyPr wrap="none" rtlCol="0">
            <a:spAutoFit/>
          </a:bodyPr>
          <a:lstStyle/>
          <a:p>
            <a:r>
              <a:rPr lang="en-US" dirty="0"/>
              <a:t>Mutation and gene flow increase genetic diversity.</a:t>
            </a:r>
          </a:p>
        </p:txBody>
      </p:sp>
      <p:sp>
        <p:nvSpPr>
          <p:cNvPr id="11" name="TextBox 10">
            <a:extLst>
              <a:ext uri="{FF2B5EF4-FFF2-40B4-BE49-F238E27FC236}">
                <a16:creationId xmlns:a16="http://schemas.microsoft.com/office/drawing/2014/main" id="{C76EF863-7177-C64A-A409-226A3473203B}"/>
              </a:ext>
            </a:extLst>
          </p:cNvPr>
          <p:cNvSpPr txBox="1"/>
          <p:nvPr/>
        </p:nvSpPr>
        <p:spPr>
          <a:xfrm>
            <a:off x="7821650" y="6456310"/>
            <a:ext cx="1322350" cy="276999"/>
          </a:xfrm>
          <a:prstGeom prst="rect">
            <a:avLst/>
          </a:prstGeom>
          <a:noFill/>
        </p:spPr>
        <p:txBody>
          <a:bodyPr wrap="none" rtlCol="0">
            <a:spAutoFit/>
          </a:bodyPr>
          <a:lstStyle/>
          <a:p>
            <a:r>
              <a:rPr lang="en-US" sz="1200" dirty="0"/>
              <a:t>Figure: Coop 2017</a:t>
            </a:r>
          </a:p>
        </p:txBody>
      </p:sp>
      <p:pic>
        <p:nvPicPr>
          <p:cNvPr id="10" name="Picture 9">
            <a:extLst>
              <a:ext uri="{FF2B5EF4-FFF2-40B4-BE49-F238E27FC236}">
                <a16:creationId xmlns:a16="http://schemas.microsoft.com/office/drawing/2014/main" id="{758CADDF-925C-8740-9F7E-375800E53F28}"/>
              </a:ext>
            </a:extLst>
          </p:cNvPr>
          <p:cNvPicPr>
            <a:picLocks noChangeAspect="1"/>
          </p:cNvPicPr>
          <p:nvPr/>
        </p:nvPicPr>
        <p:blipFill>
          <a:blip r:embed="rId3"/>
          <a:stretch>
            <a:fillRect/>
          </a:stretch>
        </p:blipFill>
        <p:spPr>
          <a:xfrm>
            <a:off x="241603" y="2642493"/>
            <a:ext cx="7442422" cy="2801361"/>
          </a:xfrm>
          <a:prstGeom prst="rect">
            <a:avLst/>
          </a:prstGeom>
        </p:spPr>
      </p:pic>
      <p:sp>
        <p:nvSpPr>
          <p:cNvPr id="12" name="TextBox 11">
            <a:extLst>
              <a:ext uri="{FF2B5EF4-FFF2-40B4-BE49-F238E27FC236}">
                <a16:creationId xmlns:a16="http://schemas.microsoft.com/office/drawing/2014/main" id="{F9CD906F-360A-3445-9BCA-FF8DF24EBFA3}"/>
              </a:ext>
            </a:extLst>
          </p:cNvPr>
          <p:cNvSpPr txBox="1"/>
          <p:nvPr/>
        </p:nvSpPr>
        <p:spPr>
          <a:xfrm>
            <a:off x="350388" y="5001905"/>
            <a:ext cx="601006" cy="3434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Past</a:t>
            </a:r>
          </a:p>
        </p:txBody>
      </p:sp>
      <p:sp>
        <p:nvSpPr>
          <p:cNvPr id="13" name="TextBox 12">
            <a:extLst>
              <a:ext uri="{FF2B5EF4-FFF2-40B4-BE49-F238E27FC236}">
                <a16:creationId xmlns:a16="http://schemas.microsoft.com/office/drawing/2014/main" id="{4B947FBD-4021-ED41-81E0-507D4720501A}"/>
              </a:ext>
            </a:extLst>
          </p:cNvPr>
          <p:cNvSpPr txBox="1"/>
          <p:nvPr/>
        </p:nvSpPr>
        <p:spPr>
          <a:xfrm>
            <a:off x="6818439" y="5001905"/>
            <a:ext cx="911049" cy="3434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Present</a:t>
            </a:r>
          </a:p>
        </p:txBody>
      </p:sp>
      <p:sp>
        <p:nvSpPr>
          <p:cNvPr id="18" name="Donut 17">
            <a:extLst>
              <a:ext uri="{FF2B5EF4-FFF2-40B4-BE49-F238E27FC236}">
                <a16:creationId xmlns:a16="http://schemas.microsoft.com/office/drawing/2014/main" id="{0AACC9A7-AF12-CF48-9238-384A9DB959BA}"/>
              </a:ext>
            </a:extLst>
          </p:cNvPr>
          <p:cNvSpPr/>
          <p:nvPr/>
        </p:nvSpPr>
        <p:spPr>
          <a:xfrm>
            <a:off x="293570" y="1934308"/>
            <a:ext cx="601006" cy="604571"/>
          </a:xfrm>
          <a:prstGeom prst="donut">
            <a:avLst>
              <a:gd name="adj" fmla="val 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0" name="Straight Connector 19">
            <a:extLst>
              <a:ext uri="{FF2B5EF4-FFF2-40B4-BE49-F238E27FC236}">
                <a16:creationId xmlns:a16="http://schemas.microsoft.com/office/drawing/2014/main" id="{72EED911-2311-8E4C-AB4F-23812C0DC33F}"/>
              </a:ext>
            </a:extLst>
          </p:cNvPr>
          <p:cNvCxnSpPr>
            <a:cxnSpLocks/>
            <a:stCxn id="17" idx="2"/>
          </p:cNvCxnSpPr>
          <p:nvPr/>
        </p:nvCxnSpPr>
        <p:spPr>
          <a:xfrm>
            <a:off x="594075" y="2128942"/>
            <a:ext cx="237355" cy="6585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0BEAE23B-35C5-AC4D-A4B2-1DBEBE3E0B42}"/>
              </a:ext>
            </a:extLst>
          </p:cNvPr>
          <p:cNvPicPr>
            <a:picLocks noChangeAspect="1"/>
          </p:cNvPicPr>
          <p:nvPr/>
        </p:nvPicPr>
        <p:blipFill>
          <a:blip r:embed="rId4"/>
          <a:stretch>
            <a:fillRect/>
          </a:stretch>
        </p:blipFill>
        <p:spPr>
          <a:xfrm rot="10800000">
            <a:off x="537258" y="2128942"/>
            <a:ext cx="113632" cy="215304"/>
          </a:xfrm>
          <a:prstGeom prst="rect">
            <a:avLst/>
          </a:prstGeom>
        </p:spPr>
      </p:pic>
      <p:sp>
        <p:nvSpPr>
          <p:cNvPr id="26" name="Donut 25">
            <a:extLst>
              <a:ext uri="{FF2B5EF4-FFF2-40B4-BE49-F238E27FC236}">
                <a16:creationId xmlns:a16="http://schemas.microsoft.com/office/drawing/2014/main" id="{D915365D-8FB4-004C-AD94-B1BE3C4DC950}"/>
              </a:ext>
            </a:extLst>
          </p:cNvPr>
          <p:cNvSpPr/>
          <p:nvPr/>
        </p:nvSpPr>
        <p:spPr>
          <a:xfrm>
            <a:off x="2489735" y="1934308"/>
            <a:ext cx="601006" cy="604571"/>
          </a:xfrm>
          <a:prstGeom prst="donut">
            <a:avLst>
              <a:gd name="adj" fmla="val 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27" name="Straight Connector 26">
            <a:extLst>
              <a:ext uri="{FF2B5EF4-FFF2-40B4-BE49-F238E27FC236}">
                <a16:creationId xmlns:a16="http://schemas.microsoft.com/office/drawing/2014/main" id="{FE6A1A4C-12BA-D34A-B567-10EC6A9139D9}"/>
              </a:ext>
            </a:extLst>
          </p:cNvPr>
          <p:cNvCxnSpPr>
            <a:cxnSpLocks/>
          </p:cNvCxnSpPr>
          <p:nvPr/>
        </p:nvCxnSpPr>
        <p:spPr>
          <a:xfrm>
            <a:off x="2790240" y="2128942"/>
            <a:ext cx="237355" cy="65853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0" name="Picture 29">
            <a:extLst>
              <a:ext uri="{FF2B5EF4-FFF2-40B4-BE49-F238E27FC236}">
                <a16:creationId xmlns:a16="http://schemas.microsoft.com/office/drawing/2014/main" id="{2DE32D29-A0BA-E646-B606-E799E18DC8C0}"/>
              </a:ext>
            </a:extLst>
          </p:cNvPr>
          <p:cNvPicPr>
            <a:picLocks noChangeAspect="1"/>
          </p:cNvPicPr>
          <p:nvPr/>
        </p:nvPicPr>
        <p:blipFill>
          <a:blip r:embed="rId5"/>
          <a:stretch>
            <a:fillRect/>
          </a:stretch>
        </p:blipFill>
        <p:spPr>
          <a:xfrm>
            <a:off x="2751219" y="2126903"/>
            <a:ext cx="96422" cy="197436"/>
          </a:xfrm>
          <a:prstGeom prst="rect">
            <a:avLst/>
          </a:prstGeom>
        </p:spPr>
      </p:pic>
      <p:sp>
        <p:nvSpPr>
          <p:cNvPr id="31" name="Frame 30">
            <a:extLst>
              <a:ext uri="{FF2B5EF4-FFF2-40B4-BE49-F238E27FC236}">
                <a16:creationId xmlns:a16="http://schemas.microsoft.com/office/drawing/2014/main" id="{277FD780-4FE7-D84D-80DA-8E219E1FD81B}"/>
              </a:ext>
            </a:extLst>
          </p:cNvPr>
          <p:cNvSpPr/>
          <p:nvPr/>
        </p:nvSpPr>
        <p:spPr>
          <a:xfrm>
            <a:off x="3333518" y="3683465"/>
            <a:ext cx="392436" cy="370634"/>
          </a:xfrm>
          <a:prstGeom prst="fram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5" name="Straight Arrow Connector 34">
            <a:extLst>
              <a:ext uri="{FF2B5EF4-FFF2-40B4-BE49-F238E27FC236}">
                <a16:creationId xmlns:a16="http://schemas.microsoft.com/office/drawing/2014/main" id="{62F248C8-54E6-9245-9F58-61FD2BAA784D}"/>
              </a:ext>
            </a:extLst>
          </p:cNvPr>
          <p:cNvCxnSpPr>
            <a:cxnSpLocks/>
          </p:cNvCxnSpPr>
          <p:nvPr/>
        </p:nvCxnSpPr>
        <p:spPr>
          <a:xfrm flipH="1" flipV="1">
            <a:off x="7527324" y="2787476"/>
            <a:ext cx="807117" cy="14796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3279B66-7B1C-0641-91B7-2AB9DA9A5EDF}"/>
              </a:ext>
            </a:extLst>
          </p:cNvPr>
          <p:cNvCxnSpPr>
            <a:cxnSpLocks/>
          </p:cNvCxnSpPr>
          <p:nvPr/>
        </p:nvCxnSpPr>
        <p:spPr>
          <a:xfrm flipH="1" flipV="1">
            <a:off x="7488737" y="3451551"/>
            <a:ext cx="845705" cy="815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97FB826-02E5-214F-AC76-6150363C16FD}"/>
              </a:ext>
            </a:extLst>
          </p:cNvPr>
          <p:cNvCxnSpPr>
            <a:cxnSpLocks/>
          </p:cNvCxnSpPr>
          <p:nvPr/>
        </p:nvCxnSpPr>
        <p:spPr>
          <a:xfrm flipH="1">
            <a:off x="7488737" y="4267160"/>
            <a:ext cx="8457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D50DA002-3DB5-B344-A10C-537C0ECE50AD}"/>
              </a:ext>
            </a:extLst>
          </p:cNvPr>
          <p:cNvCxnSpPr>
            <a:cxnSpLocks/>
          </p:cNvCxnSpPr>
          <p:nvPr/>
        </p:nvCxnSpPr>
        <p:spPr>
          <a:xfrm flipH="1">
            <a:off x="7489666" y="4267160"/>
            <a:ext cx="844775" cy="6273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5FBD57EB-8427-2C47-9B20-991988056F50}"/>
              </a:ext>
            </a:extLst>
          </p:cNvPr>
          <p:cNvSpPr txBox="1"/>
          <p:nvPr/>
        </p:nvSpPr>
        <p:spPr>
          <a:xfrm>
            <a:off x="8334441" y="3964823"/>
            <a:ext cx="683200" cy="646331"/>
          </a:xfrm>
          <a:prstGeom prst="rect">
            <a:avLst/>
          </a:prstGeom>
          <a:noFill/>
        </p:spPr>
        <p:txBody>
          <a:bodyPr wrap="none" rtlCol="0">
            <a:spAutoFit/>
          </a:bodyPr>
          <a:lstStyle/>
          <a:p>
            <a:r>
              <a:rPr lang="en-US" dirty="0">
                <a:solidFill>
                  <a:schemeClr val="accent1"/>
                </a:solidFill>
              </a:rPr>
              <a:t>gene</a:t>
            </a:r>
          </a:p>
          <a:p>
            <a:r>
              <a:rPr lang="en-US" dirty="0">
                <a:solidFill>
                  <a:schemeClr val="accent1"/>
                </a:solidFill>
              </a:rPr>
              <a:t>flow!</a:t>
            </a:r>
          </a:p>
        </p:txBody>
      </p:sp>
      <p:cxnSp>
        <p:nvCxnSpPr>
          <p:cNvPr id="47" name="Straight Arrow Connector 46">
            <a:extLst>
              <a:ext uri="{FF2B5EF4-FFF2-40B4-BE49-F238E27FC236}">
                <a16:creationId xmlns:a16="http://schemas.microsoft.com/office/drawing/2014/main" id="{E8C7939F-083D-D446-8635-9166ED457A8A}"/>
              </a:ext>
            </a:extLst>
          </p:cNvPr>
          <p:cNvCxnSpPr>
            <a:cxnSpLocks/>
          </p:cNvCxnSpPr>
          <p:nvPr/>
        </p:nvCxnSpPr>
        <p:spPr>
          <a:xfrm flipH="1">
            <a:off x="7488737" y="2713516"/>
            <a:ext cx="646595" cy="22764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E50B37-BFC0-7340-ACCB-524C2C84FEE6}"/>
              </a:ext>
            </a:extLst>
          </p:cNvPr>
          <p:cNvCxnSpPr>
            <a:cxnSpLocks/>
          </p:cNvCxnSpPr>
          <p:nvPr/>
        </p:nvCxnSpPr>
        <p:spPr>
          <a:xfrm flipH="1">
            <a:off x="7488737" y="2714349"/>
            <a:ext cx="646595" cy="169447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05D2B2E4-BBC0-E442-86AC-7641F814725E}"/>
              </a:ext>
            </a:extLst>
          </p:cNvPr>
          <p:cNvSpPr txBox="1"/>
          <p:nvPr/>
        </p:nvSpPr>
        <p:spPr>
          <a:xfrm>
            <a:off x="7896556" y="2396560"/>
            <a:ext cx="1122295" cy="369332"/>
          </a:xfrm>
          <a:prstGeom prst="rect">
            <a:avLst/>
          </a:prstGeom>
          <a:noFill/>
        </p:spPr>
        <p:txBody>
          <a:bodyPr wrap="none" rtlCol="0">
            <a:spAutoFit/>
          </a:bodyPr>
          <a:lstStyle/>
          <a:p>
            <a:r>
              <a:rPr lang="en-US" dirty="0">
                <a:solidFill>
                  <a:srgbClr val="C00000"/>
                </a:solidFill>
              </a:rPr>
              <a:t>mutation!</a:t>
            </a:r>
          </a:p>
        </p:txBody>
      </p:sp>
    </p:spTree>
    <p:extLst>
      <p:ext uri="{BB962C8B-B14F-4D97-AF65-F5344CB8AC3E}">
        <p14:creationId xmlns:p14="http://schemas.microsoft.com/office/powerpoint/2010/main" val="2593657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P spid="31" grpId="0" animBg="1"/>
      <p:bldP spid="45" grpId="0"/>
      <p:bldP spid="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D8B14-7797-2C43-86BC-6B7D05A90711}"/>
              </a:ext>
            </a:extLst>
          </p:cNvPr>
          <p:cNvSpPr>
            <a:spLocks noGrp="1"/>
          </p:cNvSpPr>
          <p:nvPr>
            <p:ph type="title"/>
          </p:nvPr>
        </p:nvSpPr>
        <p:spPr/>
        <p:txBody>
          <a:bodyPr/>
          <a:lstStyle/>
          <a:p>
            <a:pPr algn="ctr"/>
            <a:r>
              <a:rPr lang="en-US" dirty="0"/>
              <a:t>Demographic processes can act to decrease diversity</a:t>
            </a:r>
          </a:p>
        </p:txBody>
      </p:sp>
      <p:pic>
        <p:nvPicPr>
          <p:cNvPr id="4" name="Picture 3">
            <a:extLst>
              <a:ext uri="{FF2B5EF4-FFF2-40B4-BE49-F238E27FC236}">
                <a16:creationId xmlns:a16="http://schemas.microsoft.com/office/drawing/2014/main" id="{A8577CDB-D316-3645-9E0D-D91E3F7AA9CE}"/>
              </a:ext>
            </a:extLst>
          </p:cNvPr>
          <p:cNvPicPr>
            <a:picLocks noChangeAspect="1"/>
          </p:cNvPicPr>
          <p:nvPr/>
        </p:nvPicPr>
        <p:blipFill>
          <a:blip r:embed="rId3"/>
          <a:stretch>
            <a:fillRect/>
          </a:stretch>
        </p:blipFill>
        <p:spPr>
          <a:xfrm>
            <a:off x="887173" y="1690689"/>
            <a:ext cx="7369653" cy="3953851"/>
          </a:xfrm>
          <a:prstGeom prst="rect">
            <a:avLst/>
          </a:prstGeom>
        </p:spPr>
      </p:pic>
      <p:sp>
        <p:nvSpPr>
          <p:cNvPr id="7" name="TextBox 6">
            <a:extLst>
              <a:ext uri="{FF2B5EF4-FFF2-40B4-BE49-F238E27FC236}">
                <a16:creationId xmlns:a16="http://schemas.microsoft.com/office/drawing/2014/main" id="{68F9296E-A0A0-A24A-ADF6-40B820FE6010}"/>
              </a:ext>
            </a:extLst>
          </p:cNvPr>
          <p:cNvSpPr txBox="1"/>
          <p:nvPr/>
        </p:nvSpPr>
        <p:spPr>
          <a:xfrm>
            <a:off x="7821650" y="6456310"/>
            <a:ext cx="1322350" cy="276999"/>
          </a:xfrm>
          <a:prstGeom prst="rect">
            <a:avLst/>
          </a:prstGeom>
          <a:noFill/>
        </p:spPr>
        <p:txBody>
          <a:bodyPr wrap="none" rtlCol="0">
            <a:spAutoFit/>
          </a:bodyPr>
          <a:lstStyle/>
          <a:p>
            <a:r>
              <a:rPr lang="en-US" sz="1200" dirty="0"/>
              <a:t>Figure: Coop 2017</a:t>
            </a:r>
          </a:p>
        </p:txBody>
      </p:sp>
      <p:sp>
        <p:nvSpPr>
          <p:cNvPr id="10" name="TextBox 9">
            <a:extLst>
              <a:ext uri="{FF2B5EF4-FFF2-40B4-BE49-F238E27FC236}">
                <a16:creationId xmlns:a16="http://schemas.microsoft.com/office/drawing/2014/main" id="{8814E5D5-B272-0F48-AD1A-9343C2CA3B16}"/>
              </a:ext>
            </a:extLst>
          </p:cNvPr>
          <p:cNvSpPr txBox="1"/>
          <p:nvPr/>
        </p:nvSpPr>
        <p:spPr>
          <a:xfrm>
            <a:off x="887173" y="5644540"/>
            <a:ext cx="646331"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Past</a:t>
            </a:r>
          </a:p>
        </p:txBody>
      </p:sp>
      <p:sp>
        <p:nvSpPr>
          <p:cNvPr id="11" name="TextBox 10">
            <a:extLst>
              <a:ext uri="{FF2B5EF4-FFF2-40B4-BE49-F238E27FC236}">
                <a16:creationId xmlns:a16="http://schemas.microsoft.com/office/drawing/2014/main" id="{F8D3EE06-7CC6-C945-88AA-6726C3CC4554}"/>
              </a:ext>
            </a:extLst>
          </p:cNvPr>
          <p:cNvSpPr txBox="1"/>
          <p:nvPr/>
        </p:nvSpPr>
        <p:spPr>
          <a:xfrm>
            <a:off x="7535594" y="5644540"/>
            <a:ext cx="979755" cy="369332"/>
          </a:xfrm>
          <a:prstGeom prst="rect">
            <a:avLst/>
          </a:prstGeom>
          <a:solidFill>
            <a:schemeClr val="bg1"/>
          </a:solidFill>
          <a:ln>
            <a:solidFill>
              <a:schemeClr val="bg1"/>
            </a:solidFill>
          </a:ln>
        </p:spPr>
        <p:txBody>
          <a:bodyPr wrap="none" rtlCol="0">
            <a:spAutoFit/>
          </a:bodyPr>
          <a:lstStyle/>
          <a:p>
            <a:r>
              <a:rPr lang="en-US" dirty="0">
                <a:latin typeface="Arial" panose="020B0604020202020204" pitchFamily="34" charset="0"/>
                <a:cs typeface="Arial" panose="020B0604020202020204" pitchFamily="34" charset="0"/>
              </a:rPr>
              <a:t>Present</a:t>
            </a:r>
          </a:p>
        </p:txBody>
      </p:sp>
    </p:spTree>
    <p:extLst>
      <p:ext uri="{BB962C8B-B14F-4D97-AF65-F5344CB8AC3E}">
        <p14:creationId xmlns:p14="http://schemas.microsoft.com/office/powerpoint/2010/main" val="209720047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2586</TotalTime>
  <Words>2874</Words>
  <Application>Microsoft Macintosh PowerPoint</Application>
  <PresentationFormat>On-screen Show (4:3)</PresentationFormat>
  <Paragraphs>222</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 Unicode MS</vt:lpstr>
      <vt:lpstr>Al Tarikh</vt:lpstr>
      <vt:lpstr>Arial</vt:lpstr>
      <vt:lpstr>Calibri</vt:lpstr>
      <vt:lpstr>Calibri Light</vt:lpstr>
      <vt:lpstr>Cambria Math</vt:lpstr>
      <vt:lpstr>Franklin Gothic Medium</vt:lpstr>
      <vt:lpstr>Times New Roman</vt:lpstr>
      <vt:lpstr>Office Theme</vt:lpstr>
      <vt:lpstr>Estimating the Effective Population Size of Delta Smelt</vt:lpstr>
      <vt:lpstr>A brief history…</vt:lpstr>
      <vt:lpstr>What is effective population size?</vt:lpstr>
      <vt:lpstr>What is Genetic Diversity?</vt:lpstr>
      <vt:lpstr>Importance of Genetic Diversity</vt:lpstr>
      <vt:lpstr>What affects genetic diversity?</vt:lpstr>
      <vt:lpstr>Measuring Genetic Diversity</vt:lpstr>
      <vt:lpstr>Effective Population Size (Ne)</vt:lpstr>
      <vt:lpstr>Demographic processes can act to decrease diversity</vt:lpstr>
      <vt:lpstr>Limitations of Effective  Population Size</vt:lpstr>
      <vt:lpstr>Previous estimates Ne</vt:lpstr>
      <vt:lpstr>Harnessing the power of NGS</vt:lpstr>
      <vt:lpstr>Increase Sample Size</vt:lpstr>
      <vt:lpstr>Genomic Variation is Decreasing</vt:lpstr>
      <vt:lpstr>Long term Ne is decreasing</vt:lpstr>
      <vt:lpstr>The Future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Genetic Diversity in Delta Smelt</dc:title>
  <dc:creator>Microsoft Office User</dc:creator>
  <cp:lastModifiedBy>Microsoft Office User</cp:lastModifiedBy>
  <cp:revision>80</cp:revision>
  <cp:lastPrinted>2018-10-16T22:53:32Z</cp:lastPrinted>
  <dcterms:created xsi:type="dcterms:W3CDTF">2018-09-06T23:00:05Z</dcterms:created>
  <dcterms:modified xsi:type="dcterms:W3CDTF">2018-10-16T22:54:26Z</dcterms:modified>
</cp:coreProperties>
</file>

<file path=docProps/thumbnail.jpeg>
</file>